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33" r:id="rId1"/>
  </p:sldMasterIdLst>
  <p:notesMasterIdLst>
    <p:notesMasterId r:id="rId37"/>
  </p:notesMasterIdLst>
  <p:handoutMasterIdLst>
    <p:handoutMasterId r:id="rId38"/>
  </p:handoutMasterIdLst>
  <p:sldIdLst>
    <p:sldId id="256" r:id="rId2"/>
    <p:sldId id="279" r:id="rId3"/>
    <p:sldId id="283" r:id="rId4"/>
    <p:sldId id="257" r:id="rId5"/>
    <p:sldId id="258" r:id="rId6"/>
    <p:sldId id="259" r:id="rId7"/>
    <p:sldId id="267" r:id="rId8"/>
    <p:sldId id="260" r:id="rId9"/>
    <p:sldId id="261" r:id="rId10"/>
    <p:sldId id="268" r:id="rId11"/>
    <p:sldId id="269" r:id="rId12"/>
    <p:sldId id="270" r:id="rId13"/>
    <p:sldId id="286" r:id="rId14"/>
    <p:sldId id="294" r:id="rId15"/>
    <p:sldId id="262" r:id="rId16"/>
    <p:sldId id="263" r:id="rId17"/>
    <p:sldId id="272" r:id="rId18"/>
    <p:sldId id="293" r:id="rId19"/>
    <p:sldId id="284" r:id="rId20"/>
    <p:sldId id="281" r:id="rId21"/>
    <p:sldId id="274" r:id="rId22"/>
    <p:sldId id="275" r:id="rId23"/>
    <p:sldId id="282" r:id="rId24"/>
    <p:sldId id="295" r:id="rId25"/>
    <p:sldId id="276" r:id="rId26"/>
    <p:sldId id="285" r:id="rId27"/>
    <p:sldId id="265" r:id="rId28"/>
    <p:sldId id="290" r:id="rId29"/>
    <p:sldId id="291" r:id="rId30"/>
    <p:sldId id="266" r:id="rId31"/>
    <p:sldId id="278" r:id="rId32"/>
    <p:sldId id="287" r:id="rId33"/>
    <p:sldId id="289" r:id="rId34"/>
    <p:sldId id="280" r:id="rId35"/>
    <p:sldId id="292" r:id="rId36"/>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FFFF"/>
    <a:srgbClr val="66FFFF"/>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0" autoAdjust="0"/>
    <p:restoredTop sz="94660"/>
  </p:normalViewPr>
  <p:slideViewPr>
    <p:cSldViewPr snapToGrid="0">
      <p:cViewPr varScale="1">
        <p:scale>
          <a:sx n="86" d="100"/>
          <a:sy n="86" d="100"/>
        </p:scale>
        <p:origin x="112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37AF3E7-76D0-4AA4-919A-76272026C27B}"/>
              </a:ext>
            </a:extLst>
          </p:cNvPr>
          <p:cNvSpPr>
            <a:spLocks noGrp="1"/>
          </p:cNvSpPr>
          <p:nvPr>
            <p:ph type="hdr" sz="quarter"/>
          </p:nvPr>
        </p:nvSpPr>
        <p:spPr>
          <a:xfrm>
            <a:off x="2"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D78BC45A-0CA9-47CF-8F97-87B3E0893114}"/>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28A15D1C-B3F2-4AA8-BD17-747278370346}" type="datetimeFigureOut">
              <a:rPr kumimoji="1" lang="ja-JP" altLang="en-US" smtClean="0"/>
              <a:t>2022/7/26</a:t>
            </a:fld>
            <a:endParaRPr kumimoji="1" lang="ja-JP" altLang="en-US"/>
          </a:p>
        </p:txBody>
      </p:sp>
      <p:sp>
        <p:nvSpPr>
          <p:cNvPr id="4" name="フッター プレースホルダー 3">
            <a:extLst>
              <a:ext uri="{FF2B5EF4-FFF2-40B4-BE49-F238E27FC236}">
                <a16:creationId xmlns:a16="http://schemas.microsoft.com/office/drawing/2014/main" id="{A86C512F-EBE5-485E-A5D8-149ACFAE7EA4}"/>
              </a:ext>
            </a:extLst>
          </p:cNvPr>
          <p:cNvSpPr>
            <a:spLocks noGrp="1"/>
          </p:cNvSpPr>
          <p:nvPr>
            <p:ph type="ftr" sz="quarter" idx="2"/>
          </p:nvPr>
        </p:nvSpPr>
        <p:spPr>
          <a:xfrm>
            <a:off x="2" y="9371014"/>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C247AE60-677D-46D8-A0AE-E500082F6E56}"/>
              </a:ext>
            </a:extLst>
          </p:cNvPr>
          <p:cNvSpPr>
            <a:spLocks noGrp="1"/>
          </p:cNvSpPr>
          <p:nvPr>
            <p:ph type="sldNum" sz="quarter" idx="3"/>
          </p:nvPr>
        </p:nvSpPr>
        <p:spPr>
          <a:xfrm>
            <a:off x="3814763" y="9371014"/>
            <a:ext cx="2919412" cy="495300"/>
          </a:xfrm>
          <a:prstGeom prst="rect">
            <a:avLst/>
          </a:prstGeom>
        </p:spPr>
        <p:txBody>
          <a:bodyPr vert="horz" lIns="91440" tIns="45720" rIns="91440" bIns="45720" rtlCol="0" anchor="b"/>
          <a:lstStyle>
            <a:lvl1pPr algn="r">
              <a:defRPr sz="1200"/>
            </a:lvl1pPr>
          </a:lstStyle>
          <a:p>
            <a:fld id="{65189AD1-FF54-4491-8614-4DF578297B20}" type="slidenum">
              <a:rPr kumimoji="1" lang="ja-JP" altLang="en-US" smtClean="0"/>
              <a:t>‹#›</a:t>
            </a:fld>
            <a:endParaRPr kumimoji="1" lang="ja-JP" altLang="en-US"/>
          </a:p>
        </p:txBody>
      </p:sp>
    </p:spTree>
    <p:extLst>
      <p:ext uri="{BB962C8B-B14F-4D97-AF65-F5344CB8AC3E}">
        <p14:creationId xmlns:p14="http://schemas.microsoft.com/office/powerpoint/2010/main" val="24671330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C7D97750-DFAC-4D2E-AF19-2CA4C32B8BB6}" type="datetimeFigureOut">
              <a:rPr kumimoji="1" lang="ja-JP" altLang="en-US" smtClean="0"/>
              <a:t>2022/7/26</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014"/>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4"/>
            <a:ext cx="2919412" cy="495300"/>
          </a:xfrm>
          <a:prstGeom prst="rect">
            <a:avLst/>
          </a:prstGeom>
        </p:spPr>
        <p:txBody>
          <a:bodyPr vert="horz" lIns="91440" tIns="45720" rIns="91440" bIns="45720" rtlCol="0" anchor="b"/>
          <a:lstStyle>
            <a:lvl1pPr algn="r">
              <a:defRPr sz="1200"/>
            </a:lvl1pPr>
          </a:lstStyle>
          <a:p>
            <a:fld id="{8AF064A7-8315-41F2-9927-0941CA9F8779}" type="slidenum">
              <a:rPr kumimoji="1" lang="ja-JP" altLang="en-US" smtClean="0"/>
              <a:t>‹#›</a:t>
            </a:fld>
            <a:endParaRPr kumimoji="1" lang="ja-JP" altLang="en-US"/>
          </a:p>
        </p:txBody>
      </p:sp>
    </p:spTree>
    <p:extLst>
      <p:ext uri="{BB962C8B-B14F-4D97-AF65-F5344CB8AC3E}">
        <p14:creationId xmlns:p14="http://schemas.microsoft.com/office/powerpoint/2010/main" val="4181130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3A6E3EA-4B65-4B63-91B5-57A6E4BBC14B}" type="datetime1">
              <a:rPr lang="en-US" altLang="ja-JP" smtClean="0"/>
              <a:t>7/26/2022</a:t>
            </a:fld>
            <a:endParaRPr lang="en-US" dirty="0"/>
          </a:p>
        </p:txBody>
      </p:sp>
      <p:sp>
        <p:nvSpPr>
          <p:cNvPr id="5" name="Footer Placeholder 4"/>
          <p:cNvSpPr>
            <a:spLocks noGrp="1"/>
          </p:cNvSpPr>
          <p:nvPr>
            <p:ph type="ftr" sz="quarter" idx="11"/>
          </p:nvPr>
        </p:nvSpPr>
        <p:spPr/>
        <p:txBody>
          <a:bodyPr/>
          <a:lstStyle/>
          <a:p>
            <a:r>
              <a:rPr lang="en-US"/>
              <a:t>3</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45972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B209BFD-867F-4EB8-BCCE-B530DF02DD35}" type="datetime1">
              <a:rPr lang="en-US" altLang="ja-JP" smtClean="0"/>
              <a:t>7/26/2022</a:t>
            </a:fld>
            <a:endParaRPr lang="en-US" dirty="0"/>
          </a:p>
        </p:txBody>
      </p:sp>
      <p:sp>
        <p:nvSpPr>
          <p:cNvPr id="5" name="Footer Placeholder 4"/>
          <p:cNvSpPr>
            <a:spLocks noGrp="1"/>
          </p:cNvSpPr>
          <p:nvPr>
            <p:ph type="ftr" sz="quarter" idx="11"/>
          </p:nvPr>
        </p:nvSpPr>
        <p:spPr/>
        <p:txBody>
          <a:bodyPr/>
          <a:lstStyle/>
          <a:p>
            <a:r>
              <a:rPr lang="en-US"/>
              <a:t>3</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97716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AD27FB3-2519-413E-8EF6-DCD8A5F7F2D3}" type="datetime1">
              <a:rPr lang="en-US" altLang="ja-JP" smtClean="0"/>
              <a:t>7/26/2022</a:t>
            </a:fld>
            <a:endParaRPr lang="en-US" dirty="0"/>
          </a:p>
        </p:txBody>
      </p:sp>
      <p:sp>
        <p:nvSpPr>
          <p:cNvPr id="5" name="Footer Placeholder 4"/>
          <p:cNvSpPr>
            <a:spLocks noGrp="1"/>
          </p:cNvSpPr>
          <p:nvPr>
            <p:ph type="ftr" sz="quarter" idx="11"/>
          </p:nvPr>
        </p:nvSpPr>
        <p:spPr/>
        <p:txBody>
          <a:bodyPr/>
          <a:lstStyle/>
          <a:p>
            <a:r>
              <a:rPr lang="en-US"/>
              <a:t>3</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64137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FD7350E-8565-484A-90DA-4EA3F697A672}" type="datetime1">
              <a:rPr lang="en-US" altLang="ja-JP" smtClean="0"/>
              <a:t>7/26/2022</a:t>
            </a:fld>
            <a:endParaRPr lang="en-US" dirty="0"/>
          </a:p>
        </p:txBody>
      </p:sp>
      <p:sp>
        <p:nvSpPr>
          <p:cNvPr id="5" name="Footer Placeholder 4"/>
          <p:cNvSpPr>
            <a:spLocks noGrp="1"/>
          </p:cNvSpPr>
          <p:nvPr>
            <p:ph type="ftr" sz="quarter" idx="11"/>
          </p:nvPr>
        </p:nvSpPr>
        <p:spPr/>
        <p:txBody>
          <a:bodyPr/>
          <a:lstStyle/>
          <a:p>
            <a:r>
              <a:rPr lang="en-US"/>
              <a:t>3</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25083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9CB70DC-A7A4-4EFB-ACFC-D4A93EE9934D}" type="datetime1">
              <a:rPr lang="en-US" altLang="ja-JP" smtClean="0"/>
              <a:t>7/26/2022</a:t>
            </a:fld>
            <a:endParaRPr lang="en-US" dirty="0"/>
          </a:p>
        </p:txBody>
      </p:sp>
      <p:sp>
        <p:nvSpPr>
          <p:cNvPr id="5" name="Footer Placeholder 4"/>
          <p:cNvSpPr>
            <a:spLocks noGrp="1"/>
          </p:cNvSpPr>
          <p:nvPr>
            <p:ph type="ftr" sz="quarter" idx="11"/>
          </p:nvPr>
        </p:nvSpPr>
        <p:spPr/>
        <p:txBody>
          <a:bodyPr/>
          <a:lstStyle/>
          <a:p>
            <a:r>
              <a:rPr lang="en-US"/>
              <a:t>3</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95256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EEA6C56-F4B5-4D9E-A9C7-12A57BCA0DD3}" type="datetime1">
              <a:rPr lang="en-US" altLang="ja-JP" smtClean="0"/>
              <a:t>7/26/2022</a:t>
            </a:fld>
            <a:endParaRPr lang="en-US" dirty="0"/>
          </a:p>
        </p:txBody>
      </p:sp>
      <p:sp>
        <p:nvSpPr>
          <p:cNvPr id="6" name="Footer Placeholder 5"/>
          <p:cNvSpPr>
            <a:spLocks noGrp="1"/>
          </p:cNvSpPr>
          <p:nvPr>
            <p:ph type="ftr" sz="quarter" idx="11"/>
          </p:nvPr>
        </p:nvSpPr>
        <p:spPr/>
        <p:txBody>
          <a:bodyPr/>
          <a:lstStyle/>
          <a:p>
            <a:r>
              <a:rPr lang="en-US"/>
              <a:t>3</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8242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68F8D03-4486-4B21-A86C-2AD1DFD48BB0}" type="datetime1">
              <a:rPr lang="en-US" altLang="ja-JP" smtClean="0"/>
              <a:t>7/26/2022</a:t>
            </a:fld>
            <a:endParaRPr lang="en-US" dirty="0"/>
          </a:p>
        </p:txBody>
      </p:sp>
      <p:sp>
        <p:nvSpPr>
          <p:cNvPr id="8" name="Footer Placeholder 7"/>
          <p:cNvSpPr>
            <a:spLocks noGrp="1"/>
          </p:cNvSpPr>
          <p:nvPr>
            <p:ph type="ftr" sz="quarter" idx="11"/>
          </p:nvPr>
        </p:nvSpPr>
        <p:spPr/>
        <p:txBody>
          <a:bodyPr/>
          <a:lstStyle/>
          <a:p>
            <a:r>
              <a:rPr lang="en-US"/>
              <a:t>3</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46435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A5A231C-94E0-43FD-95C9-70F601B4328B}" type="datetime1">
              <a:rPr lang="en-US" altLang="ja-JP" smtClean="0"/>
              <a:t>7/26/2022</a:t>
            </a:fld>
            <a:endParaRPr lang="en-US" dirty="0"/>
          </a:p>
        </p:txBody>
      </p:sp>
      <p:sp>
        <p:nvSpPr>
          <p:cNvPr id="4" name="Footer Placeholder 3"/>
          <p:cNvSpPr>
            <a:spLocks noGrp="1"/>
          </p:cNvSpPr>
          <p:nvPr>
            <p:ph type="ftr" sz="quarter" idx="11"/>
          </p:nvPr>
        </p:nvSpPr>
        <p:spPr/>
        <p:txBody>
          <a:bodyPr/>
          <a:lstStyle/>
          <a:p>
            <a:r>
              <a:rPr lang="en-US"/>
              <a:t>3</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7607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BC2614-4516-499B-86E3-FAAE8534B50B}" type="datetime1">
              <a:rPr lang="en-US" altLang="ja-JP" smtClean="0"/>
              <a:t>7/26/2022</a:t>
            </a:fld>
            <a:endParaRPr lang="en-US" dirty="0"/>
          </a:p>
        </p:txBody>
      </p:sp>
      <p:sp>
        <p:nvSpPr>
          <p:cNvPr id="3" name="Footer Placeholder 2"/>
          <p:cNvSpPr>
            <a:spLocks noGrp="1"/>
          </p:cNvSpPr>
          <p:nvPr>
            <p:ph type="ftr" sz="quarter" idx="11"/>
          </p:nvPr>
        </p:nvSpPr>
        <p:spPr/>
        <p:txBody>
          <a:bodyPr/>
          <a:lstStyle/>
          <a:p>
            <a:r>
              <a:rPr lang="en-US"/>
              <a:t>3</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94511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838F70D-0CAA-4986-B389-851C9504A6F2}" type="datetime1">
              <a:rPr lang="en-US" altLang="ja-JP" smtClean="0"/>
              <a:t>7/26/2022</a:t>
            </a:fld>
            <a:endParaRPr lang="en-US" dirty="0"/>
          </a:p>
        </p:txBody>
      </p:sp>
      <p:sp>
        <p:nvSpPr>
          <p:cNvPr id="6" name="Footer Placeholder 5"/>
          <p:cNvSpPr>
            <a:spLocks noGrp="1"/>
          </p:cNvSpPr>
          <p:nvPr>
            <p:ph type="ftr" sz="quarter" idx="11"/>
          </p:nvPr>
        </p:nvSpPr>
        <p:spPr/>
        <p:txBody>
          <a:bodyPr/>
          <a:lstStyle/>
          <a:p>
            <a:r>
              <a:rPr lang="en-US"/>
              <a:t>3</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88227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B36E1C-078C-435F-9072-09E18EBB9B5C}" type="datetime1">
              <a:rPr lang="en-US" altLang="ja-JP" smtClean="0"/>
              <a:t>7/26/2022</a:t>
            </a:fld>
            <a:endParaRPr lang="en-US" dirty="0"/>
          </a:p>
        </p:txBody>
      </p:sp>
      <p:sp>
        <p:nvSpPr>
          <p:cNvPr id="6" name="Footer Placeholder 5"/>
          <p:cNvSpPr>
            <a:spLocks noGrp="1"/>
          </p:cNvSpPr>
          <p:nvPr>
            <p:ph type="ftr" sz="quarter" idx="11"/>
          </p:nvPr>
        </p:nvSpPr>
        <p:spPr/>
        <p:txBody>
          <a:bodyPr/>
          <a:lstStyle/>
          <a:p>
            <a:r>
              <a:rPr lang="en-US"/>
              <a:t>3</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95549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B5261-2D2D-4E0F-96F9-C8055B49DB83}" type="datetime1">
              <a:rPr lang="en-US" altLang="ja-JP" smtClean="0"/>
              <a:t>7/26/2022</a:t>
            </a:fld>
            <a:endParaRPr 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3</a:t>
            </a:r>
            <a:endParaRPr 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87788421"/>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hf sldNum="0"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publicdomainq.net/plastick-container-0013719/" TargetMode="External"/><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publicdomainq.net/fan-heater-0013717/" TargetMode="External"/><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rent.toyota.co.j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57C23A4F-AA0C-482F-BB96-EC40AE5AEB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899" y="3028051"/>
            <a:ext cx="9479074" cy="2138058"/>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335F60DE-4643-44FB-996E-7797DF4C12F7}"/>
              </a:ext>
            </a:extLst>
          </p:cNvPr>
          <p:cNvSpPr>
            <a:spLocks noGrp="1"/>
          </p:cNvSpPr>
          <p:nvPr>
            <p:ph type="ctrTitle"/>
          </p:nvPr>
        </p:nvSpPr>
        <p:spPr>
          <a:xfrm>
            <a:off x="855953" y="1100353"/>
            <a:ext cx="8194089" cy="931559"/>
          </a:xfrm>
        </p:spPr>
        <p:txBody>
          <a:bodyPr>
            <a:normAutofit/>
          </a:bodyPr>
          <a:lstStyle/>
          <a:p>
            <a:r>
              <a:rPr lang="ja-JP" altLang="en-US" sz="5850" dirty="0">
                <a:latin typeface="AR P丸ゴシック体E" panose="020F0900000000000000" pitchFamily="50" charset="-128"/>
                <a:ea typeface="AR P丸ゴシック体E" panose="020F0900000000000000" pitchFamily="50" charset="-128"/>
              </a:rPr>
              <a:t>みのかも生活お役立ち帳</a:t>
            </a:r>
          </a:p>
        </p:txBody>
      </p:sp>
      <p:sp>
        <p:nvSpPr>
          <p:cNvPr id="4" name="タイトル 1">
            <a:extLst>
              <a:ext uri="{FF2B5EF4-FFF2-40B4-BE49-F238E27FC236}">
                <a16:creationId xmlns:a16="http://schemas.microsoft.com/office/drawing/2014/main" id="{BDE73EF3-BB1C-4541-B73D-C5D8E5917D93}"/>
              </a:ext>
            </a:extLst>
          </p:cNvPr>
          <p:cNvSpPr txBox="1">
            <a:spLocks/>
          </p:cNvSpPr>
          <p:nvPr/>
        </p:nvSpPr>
        <p:spPr>
          <a:xfrm>
            <a:off x="1385247" y="2217526"/>
            <a:ext cx="7135499" cy="536023"/>
          </a:xfrm>
          <a:prstGeom prst="rect">
            <a:avLst/>
          </a:prstGeom>
        </p:spPr>
        <p:txBody>
          <a:bodyPr vert="horz" lIns="74295" tIns="37148" rIns="74295" bIns="37148"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600" dirty="0">
                <a:latin typeface="AR P丸ゴシック体E" panose="020F0900000000000000" pitchFamily="50" charset="-128"/>
                <a:ea typeface="AR P丸ゴシック体E" panose="020F0900000000000000" pitchFamily="50" charset="-128"/>
              </a:rPr>
              <a:t>（生活支援関連事業所・店舗一覧表）</a:t>
            </a:r>
          </a:p>
        </p:txBody>
      </p:sp>
      <p:sp>
        <p:nvSpPr>
          <p:cNvPr id="5" name="タイトル 1">
            <a:extLst>
              <a:ext uri="{FF2B5EF4-FFF2-40B4-BE49-F238E27FC236}">
                <a16:creationId xmlns:a16="http://schemas.microsoft.com/office/drawing/2014/main" id="{937BCA90-0F17-46A0-88AD-748AF244735D}"/>
              </a:ext>
            </a:extLst>
          </p:cNvPr>
          <p:cNvSpPr txBox="1">
            <a:spLocks/>
          </p:cNvSpPr>
          <p:nvPr/>
        </p:nvSpPr>
        <p:spPr>
          <a:xfrm>
            <a:off x="649180" y="1616707"/>
            <a:ext cx="3642619" cy="859837"/>
          </a:xfrm>
          <a:prstGeom prst="rect">
            <a:avLst/>
          </a:prstGeom>
          <a:ln w="19050">
            <a:noFill/>
          </a:ln>
        </p:spPr>
        <p:txBody>
          <a:bodyPr vert="horz" lIns="74295" tIns="37148" rIns="74295" bIns="37148" rtlCol="0" anchor="b">
            <a:normAutofit lnSpcReduction="1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endParaRPr lang="ja-JP" altLang="en-US" sz="5850" dirty="0">
              <a:latin typeface="AR P丸ゴシック体E" panose="020F0900000000000000" pitchFamily="50" charset="-128"/>
              <a:ea typeface="AR P丸ゴシック体E" panose="020F0900000000000000" pitchFamily="50" charset="-128"/>
            </a:endParaRPr>
          </a:p>
        </p:txBody>
      </p:sp>
      <p:sp>
        <p:nvSpPr>
          <p:cNvPr id="6" name="コンテンツ プレースホルダー 2">
            <a:extLst>
              <a:ext uri="{FF2B5EF4-FFF2-40B4-BE49-F238E27FC236}">
                <a16:creationId xmlns:a16="http://schemas.microsoft.com/office/drawing/2014/main" id="{8B8ACA8D-0988-496E-8D8A-49FDE00BA44E}"/>
              </a:ext>
            </a:extLst>
          </p:cNvPr>
          <p:cNvSpPr txBox="1">
            <a:spLocks/>
          </p:cNvSpPr>
          <p:nvPr/>
        </p:nvSpPr>
        <p:spPr>
          <a:xfrm>
            <a:off x="3342674" y="5533439"/>
            <a:ext cx="6438299" cy="448415"/>
          </a:xfrm>
          <a:prstGeom prst="rect">
            <a:avLst/>
          </a:prstGeom>
        </p:spPr>
        <p:txBody>
          <a:bodyPr vert="horz" lIns="74295" tIns="37148" rIns="74295" bIns="3714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275" dirty="0">
                <a:latin typeface="AR P丸ゴシック体M" panose="020B0600010101010101" pitchFamily="50" charset="-128"/>
                <a:ea typeface="AR P丸ゴシック体M" panose="020B0600010101010101" pitchFamily="50" charset="-128"/>
              </a:rPr>
              <a:t>※</a:t>
            </a:r>
            <a:r>
              <a:rPr lang="ja-JP" altLang="en-US" sz="2275" dirty="0">
                <a:latin typeface="AR P丸ゴシック体M" panose="020B0600010101010101" pitchFamily="50" charset="-128"/>
                <a:ea typeface="AR P丸ゴシック体M" panose="020B0600010101010101" pitchFamily="50" charset="-128"/>
              </a:rPr>
              <a:t>令和４年４月現在の情報を基に作成しています。</a:t>
            </a:r>
            <a:endParaRPr lang="en-US" altLang="ja-JP" sz="2275" dirty="0">
              <a:latin typeface="AR P丸ゴシック体M" panose="020B0600010101010101" pitchFamily="50" charset="-128"/>
              <a:ea typeface="AR P丸ゴシック体M" panose="020B0600010101010101" pitchFamily="50" charset="-128"/>
            </a:endParaRPr>
          </a:p>
          <a:p>
            <a:pPr marL="0" indent="0">
              <a:buNone/>
            </a:pPr>
            <a:endParaRPr lang="ja-JP" altLang="en-US" sz="2275" dirty="0">
              <a:latin typeface="AR P丸ゴシック体M" panose="020B0600010101010101" pitchFamily="50" charset="-128"/>
              <a:ea typeface="AR P丸ゴシック体M" panose="020B0600010101010101" pitchFamily="50" charset="-128"/>
            </a:endParaRPr>
          </a:p>
        </p:txBody>
      </p:sp>
    </p:spTree>
    <p:extLst>
      <p:ext uri="{BB962C8B-B14F-4D97-AF65-F5344CB8AC3E}">
        <p14:creationId xmlns:p14="http://schemas.microsoft.com/office/powerpoint/2010/main" val="55328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ソース画像を表示">
            <a:extLst>
              <a:ext uri="{FF2B5EF4-FFF2-40B4-BE49-F238E27FC236}">
                <a16:creationId xmlns:a16="http://schemas.microsoft.com/office/drawing/2014/main" id="{3F1F9E59-25AD-4544-BD30-9032AA7E49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9829" y="551056"/>
            <a:ext cx="1921090" cy="1183417"/>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1">
            <a:extLst>
              <a:ext uri="{FF2B5EF4-FFF2-40B4-BE49-F238E27FC236}">
                <a16:creationId xmlns:a16="http://schemas.microsoft.com/office/drawing/2014/main" id="{83DF5E4B-97E8-4419-9D47-1EB883F5A2B8}"/>
              </a:ext>
            </a:extLst>
          </p:cNvPr>
          <p:cNvSpPr>
            <a:spLocks noGrp="1"/>
          </p:cNvSpPr>
          <p:nvPr>
            <p:ph type="title"/>
          </p:nvPr>
        </p:nvSpPr>
        <p:spPr>
          <a:xfrm>
            <a:off x="269291" y="775360"/>
            <a:ext cx="4435295" cy="734810"/>
          </a:xfrm>
        </p:spPr>
        <p:txBody>
          <a:bodyPr>
            <a:normAutofit fontScale="90000"/>
          </a:bodyPr>
          <a:lstStyle/>
          <a:p>
            <a:r>
              <a:rPr kumimoji="1" lang="ja-JP" altLang="en-US" dirty="0">
                <a:solidFill>
                  <a:schemeClr val="tx1"/>
                </a:solidFill>
                <a:latin typeface="AR P丸ゴシック体E" panose="020F0900000000000000" pitchFamily="50" charset="-128"/>
                <a:ea typeface="AR P丸ゴシック体E" panose="020F0900000000000000" pitchFamily="50" charset="-128"/>
              </a:rPr>
              <a:t>理美容店舗情報①</a:t>
            </a:r>
          </a:p>
        </p:txBody>
      </p:sp>
      <p:graphicFrame>
        <p:nvGraphicFramePr>
          <p:cNvPr id="5" name="コンテンツ プレースホルダー 4">
            <a:extLst>
              <a:ext uri="{FF2B5EF4-FFF2-40B4-BE49-F238E27FC236}">
                <a16:creationId xmlns:a16="http://schemas.microsoft.com/office/drawing/2014/main" id="{D32E6135-C518-4DB4-85B4-C83E8F157276}"/>
              </a:ext>
            </a:extLst>
          </p:cNvPr>
          <p:cNvGraphicFramePr>
            <a:graphicFrameLocks noGrp="1"/>
          </p:cNvGraphicFramePr>
          <p:nvPr>
            <p:ph idx="1"/>
            <p:extLst>
              <p:ext uri="{D42A27DB-BD31-4B8C-83A1-F6EECF244321}">
                <p14:modId xmlns:p14="http://schemas.microsoft.com/office/powerpoint/2010/main" val="2226890566"/>
              </p:ext>
            </p:extLst>
          </p:nvPr>
        </p:nvGraphicFramePr>
        <p:xfrm>
          <a:off x="269291" y="1861954"/>
          <a:ext cx="9428983" cy="4029122"/>
        </p:xfrm>
        <a:graphic>
          <a:graphicData uri="http://schemas.openxmlformats.org/drawingml/2006/table">
            <a:tbl>
              <a:tblPr>
                <a:tableStyleId>{5C22544A-7EE6-4342-B048-85BDC9FD1C3A}</a:tableStyleId>
              </a:tblPr>
              <a:tblGrid>
                <a:gridCol w="1285682">
                  <a:extLst>
                    <a:ext uri="{9D8B030D-6E8A-4147-A177-3AD203B41FA5}">
                      <a16:colId xmlns:a16="http://schemas.microsoft.com/office/drawing/2014/main" val="3604271451"/>
                    </a:ext>
                  </a:extLst>
                </a:gridCol>
                <a:gridCol w="2037155">
                  <a:extLst>
                    <a:ext uri="{9D8B030D-6E8A-4147-A177-3AD203B41FA5}">
                      <a16:colId xmlns:a16="http://schemas.microsoft.com/office/drawing/2014/main" val="1335981875"/>
                    </a:ext>
                  </a:extLst>
                </a:gridCol>
                <a:gridCol w="1723932">
                  <a:extLst>
                    <a:ext uri="{9D8B030D-6E8A-4147-A177-3AD203B41FA5}">
                      <a16:colId xmlns:a16="http://schemas.microsoft.com/office/drawing/2014/main" val="4214997779"/>
                    </a:ext>
                  </a:extLst>
                </a:gridCol>
                <a:gridCol w="2407513">
                  <a:extLst>
                    <a:ext uri="{9D8B030D-6E8A-4147-A177-3AD203B41FA5}">
                      <a16:colId xmlns:a16="http://schemas.microsoft.com/office/drawing/2014/main" val="4093585743"/>
                    </a:ext>
                  </a:extLst>
                </a:gridCol>
                <a:gridCol w="1974701">
                  <a:extLst>
                    <a:ext uri="{9D8B030D-6E8A-4147-A177-3AD203B41FA5}">
                      <a16:colId xmlns:a16="http://schemas.microsoft.com/office/drawing/2014/main" val="1004690320"/>
                    </a:ext>
                  </a:extLst>
                </a:gridCol>
              </a:tblGrid>
              <a:tr h="339015">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店舗名</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住　　所</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電　　話</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訪問理美容について</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その他留意点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extLst>
                  <a:ext uri="{0D108BD9-81ED-4DB2-BD59-A6C34878D82A}">
                    <a16:rowId xmlns:a16="http://schemas.microsoft.com/office/drawing/2014/main" val="3869950701"/>
                  </a:ext>
                </a:extLst>
              </a:tr>
              <a:tr h="334239">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ゴトウ理容</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美濃加茂市太田町３３５３－１</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300" u="none" strike="noStrike" dirty="0">
                          <a:effectLst/>
                          <a:latin typeface="AR P丸ゴシック体M" panose="020B0600010101010101" pitchFamily="50" charset="-128"/>
                          <a:ea typeface="AR P丸ゴシック体M" panose="020B0600010101010101" pitchFamily="50" charset="-128"/>
                        </a:rPr>
                        <a:t> ０５７４－２５－３７８６</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訪問理美容サービス利用可</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（どなたでも）</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lvl="0"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施術可能な対象者の状態、</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lvl="0"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日時、メニュー、料金など詳細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lvl="0"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は応相談</a:t>
                      </a: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5133679"/>
                  </a:ext>
                </a:extLst>
              </a:tr>
              <a:tr h="334239">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ワカヰ理容</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美濃加茂市西町５－４５</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300" u="none" strike="noStrike" dirty="0">
                          <a:effectLst/>
                          <a:latin typeface="AR P丸ゴシック体M" panose="020B0600010101010101" pitchFamily="50" charset="-128"/>
                          <a:ea typeface="AR P丸ゴシック体M" panose="020B0600010101010101" pitchFamily="50" charset="-128"/>
                        </a:rPr>
                        <a:t> ０５７４－２５－５０６２</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212323581"/>
                  </a:ext>
                </a:extLst>
              </a:tr>
              <a:tr h="334239">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ますい理容</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美濃加茂市伊深町９７３－１８</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300" u="none" strike="noStrike" dirty="0">
                          <a:effectLst/>
                          <a:latin typeface="AR P丸ゴシック体M" panose="020B0600010101010101" pitchFamily="50" charset="-128"/>
                          <a:ea typeface="AR P丸ゴシック体M" panose="020B0600010101010101" pitchFamily="50" charset="-128"/>
                        </a:rPr>
                        <a:t> ０５７４－２９－１１５８</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399851581"/>
                  </a:ext>
                </a:extLst>
              </a:tr>
              <a:tr h="334239">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デュークス　ラフィ</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加茂郡富加町滝田１６１８－１</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300" u="none" strike="noStrike" dirty="0">
                          <a:effectLst/>
                          <a:latin typeface="AR P丸ゴシック体M" panose="020B0600010101010101" pitchFamily="50" charset="-128"/>
                          <a:ea typeface="AR P丸ゴシック体M" panose="020B0600010101010101" pitchFamily="50" charset="-128"/>
                        </a:rPr>
                        <a:t> ０５７４－５４－３４２９</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028944812"/>
                  </a:ext>
                </a:extLst>
              </a:tr>
              <a:tr h="2151751">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理容　ウエダ</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美濃加茂市森山町３－１２－２２</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300" u="none" strike="noStrike" dirty="0">
                          <a:effectLst/>
                          <a:latin typeface="AR P丸ゴシック体M" panose="020B0600010101010101" pitchFamily="50" charset="-128"/>
                          <a:ea typeface="AR P丸ゴシック体M" panose="020B0600010101010101" pitchFamily="50" charset="-128"/>
                        </a:rPr>
                        <a:t> ０５７４－２６－１６６５</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○訪問理容実施しています。</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○美濃加茂市内出張可能。</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○電話予約をお願いします。店の状</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態により時間は多少の変更があり</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ます。</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○色々な誤解を防ぐため、家族の方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の同席をお願いします。</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全国理容生活衛生同業組合主催</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のケア理容師講習受講済み。</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訪問福祉理容師登録証を携帯し</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て出張します。</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料金は</a:t>
                      </a:r>
                      <a:r>
                        <a:rPr kumimoji="1" lang="ja-JP" altLang="en-US" sz="1100" dirty="0">
                          <a:solidFill>
                            <a:schemeClr val="tx1"/>
                          </a:solidFill>
                          <a:latin typeface="AR P丸ゴシック体M" panose="020B0600010101010101" pitchFamily="50" charset="-128"/>
                          <a:ea typeface="AR P丸ゴシック体M" panose="020B0600010101010101" pitchFamily="50" charset="-128"/>
                        </a:rPr>
                        <a:t>岐阜県理容生活衛生同業</a:t>
                      </a:r>
                      <a:endParaRPr kumimoji="1" lang="en-US" altLang="ja-JP" sz="1100" dirty="0">
                        <a:solidFill>
                          <a:schemeClr val="tx1"/>
                        </a:solidFill>
                        <a:latin typeface="AR P丸ゴシック体M" panose="020B0600010101010101" pitchFamily="50" charset="-128"/>
                        <a:ea typeface="AR P丸ゴシック体M" panose="020B0600010101010101" pitchFamily="50" charset="-128"/>
                      </a:endParaRPr>
                    </a:p>
                    <a:p>
                      <a:pPr algn="l" fontAlgn="ctr"/>
                      <a:r>
                        <a:rPr kumimoji="1" lang="ja-JP" altLang="en-US" sz="1100" dirty="0">
                          <a:solidFill>
                            <a:schemeClr val="tx1"/>
                          </a:solidFill>
                          <a:latin typeface="AR P丸ゴシック体M" panose="020B0600010101010101" pitchFamily="50" charset="-128"/>
                          <a:ea typeface="AR P丸ゴシック体M" panose="020B0600010101010101" pitchFamily="50" charset="-128"/>
                        </a:rPr>
                        <a:t>  組合加入店舗の料金を参考にし</a:t>
                      </a:r>
                      <a:endParaRPr kumimoji="1" lang="en-US" altLang="ja-JP" sz="1100" dirty="0">
                        <a:solidFill>
                          <a:schemeClr val="tx1"/>
                        </a:solidFill>
                        <a:latin typeface="AR P丸ゴシック体M" panose="020B0600010101010101" pitchFamily="50" charset="-128"/>
                        <a:ea typeface="AR P丸ゴシック体M" panose="020B0600010101010101" pitchFamily="50" charset="-128"/>
                      </a:endParaRPr>
                    </a:p>
                    <a:p>
                      <a:pPr algn="l" fontAlgn="ctr"/>
                      <a:r>
                        <a:rPr kumimoji="1" lang="ja-JP" altLang="en-US" sz="1100" dirty="0">
                          <a:solidFill>
                            <a:schemeClr val="tx1"/>
                          </a:solidFill>
                          <a:latin typeface="AR P丸ゴシック体M" panose="020B0600010101010101" pitchFamily="50" charset="-128"/>
                          <a:ea typeface="AR P丸ゴシック体M" panose="020B0600010101010101" pitchFamily="50" charset="-128"/>
                        </a:rPr>
                        <a:t>  て下さい。</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8878531"/>
                  </a:ext>
                </a:extLst>
              </a:tr>
            </a:tbl>
          </a:graphicData>
        </a:graphic>
      </p:graphicFrame>
      <p:sp>
        <p:nvSpPr>
          <p:cNvPr id="7" name="フッター プレースホルダー 6">
            <a:extLst>
              <a:ext uri="{FF2B5EF4-FFF2-40B4-BE49-F238E27FC236}">
                <a16:creationId xmlns:a16="http://schemas.microsoft.com/office/drawing/2014/main" id="{2B5DB81B-A57B-4CED-A821-3194AEBE60AC}"/>
              </a:ext>
            </a:extLst>
          </p:cNvPr>
          <p:cNvSpPr>
            <a:spLocks noGrp="1"/>
          </p:cNvSpPr>
          <p:nvPr>
            <p:ph type="ftr" sz="quarter" idx="11"/>
          </p:nvPr>
        </p:nvSpPr>
        <p:spPr/>
        <p:txBody>
          <a:bodyPr/>
          <a:lstStyle/>
          <a:p>
            <a:r>
              <a:rPr lang="ja-JP" altLang="en-US" b="1" dirty="0">
                <a:solidFill>
                  <a:schemeClr val="tx1"/>
                </a:solidFill>
              </a:rPr>
              <a:t>７</a:t>
            </a:r>
            <a:endParaRPr lang="en-US" b="1" dirty="0">
              <a:solidFill>
                <a:schemeClr val="tx1"/>
              </a:solidFill>
            </a:endParaRPr>
          </a:p>
        </p:txBody>
      </p:sp>
    </p:spTree>
    <p:extLst>
      <p:ext uri="{BB962C8B-B14F-4D97-AF65-F5344CB8AC3E}">
        <p14:creationId xmlns:p14="http://schemas.microsoft.com/office/powerpoint/2010/main" val="3924172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ACCCE915-806B-4843-A5DA-7A9A81B739ED}"/>
              </a:ext>
            </a:extLst>
          </p:cNvPr>
          <p:cNvSpPr>
            <a:spLocks noGrp="1"/>
          </p:cNvSpPr>
          <p:nvPr>
            <p:ph type="title"/>
          </p:nvPr>
        </p:nvSpPr>
        <p:spPr>
          <a:xfrm>
            <a:off x="266886" y="465085"/>
            <a:ext cx="4535934" cy="691532"/>
          </a:xfrm>
        </p:spPr>
        <p:txBody>
          <a:bodyPr>
            <a:normAutofit fontScale="90000"/>
          </a:bodyPr>
          <a:lstStyle/>
          <a:p>
            <a:r>
              <a:rPr kumimoji="1" lang="ja-JP" altLang="en-US" dirty="0">
                <a:solidFill>
                  <a:schemeClr val="tx1"/>
                </a:solidFill>
                <a:latin typeface="AR P丸ゴシック体E" panose="020F0900000000000000" pitchFamily="50" charset="-128"/>
                <a:ea typeface="AR P丸ゴシック体E" panose="020F0900000000000000" pitchFamily="50" charset="-128"/>
              </a:rPr>
              <a:t>理美容店舗情報②</a:t>
            </a:r>
          </a:p>
        </p:txBody>
      </p:sp>
      <p:graphicFrame>
        <p:nvGraphicFramePr>
          <p:cNvPr id="2" name="コンテンツ プレースホルダー 1">
            <a:extLst>
              <a:ext uri="{FF2B5EF4-FFF2-40B4-BE49-F238E27FC236}">
                <a16:creationId xmlns:a16="http://schemas.microsoft.com/office/drawing/2014/main" id="{568918CA-943E-4890-B6C9-35373A8A51F3}"/>
              </a:ext>
            </a:extLst>
          </p:cNvPr>
          <p:cNvGraphicFramePr>
            <a:graphicFrameLocks noGrp="1"/>
          </p:cNvGraphicFramePr>
          <p:nvPr>
            <p:ph idx="1"/>
            <p:extLst>
              <p:ext uri="{D42A27DB-BD31-4B8C-83A1-F6EECF244321}">
                <p14:modId xmlns:p14="http://schemas.microsoft.com/office/powerpoint/2010/main" val="576994888"/>
              </p:ext>
            </p:extLst>
          </p:nvPr>
        </p:nvGraphicFramePr>
        <p:xfrm>
          <a:off x="266886" y="1431456"/>
          <a:ext cx="9326547" cy="4366611"/>
        </p:xfrm>
        <a:graphic>
          <a:graphicData uri="http://schemas.openxmlformats.org/drawingml/2006/table">
            <a:tbl>
              <a:tblPr>
                <a:tableStyleId>{5C22544A-7EE6-4342-B048-85BDC9FD1C3A}</a:tableStyleId>
              </a:tblPr>
              <a:tblGrid>
                <a:gridCol w="1361515">
                  <a:extLst>
                    <a:ext uri="{9D8B030D-6E8A-4147-A177-3AD203B41FA5}">
                      <a16:colId xmlns:a16="http://schemas.microsoft.com/office/drawing/2014/main" val="804213076"/>
                    </a:ext>
                  </a:extLst>
                </a:gridCol>
                <a:gridCol w="2151691">
                  <a:extLst>
                    <a:ext uri="{9D8B030D-6E8A-4147-A177-3AD203B41FA5}">
                      <a16:colId xmlns:a16="http://schemas.microsoft.com/office/drawing/2014/main" val="1351026583"/>
                    </a:ext>
                  </a:extLst>
                </a:gridCol>
                <a:gridCol w="1550395">
                  <a:extLst>
                    <a:ext uri="{9D8B030D-6E8A-4147-A177-3AD203B41FA5}">
                      <a16:colId xmlns:a16="http://schemas.microsoft.com/office/drawing/2014/main" val="1036983937"/>
                    </a:ext>
                  </a:extLst>
                </a:gridCol>
                <a:gridCol w="2048340">
                  <a:extLst>
                    <a:ext uri="{9D8B030D-6E8A-4147-A177-3AD203B41FA5}">
                      <a16:colId xmlns:a16="http://schemas.microsoft.com/office/drawing/2014/main" val="3091882307"/>
                    </a:ext>
                  </a:extLst>
                </a:gridCol>
                <a:gridCol w="2214606">
                  <a:extLst>
                    <a:ext uri="{9D8B030D-6E8A-4147-A177-3AD203B41FA5}">
                      <a16:colId xmlns:a16="http://schemas.microsoft.com/office/drawing/2014/main" val="2116032612"/>
                    </a:ext>
                  </a:extLst>
                </a:gridCol>
              </a:tblGrid>
              <a:tr h="489109">
                <a:tc>
                  <a:txBody>
                    <a:bodyPr/>
                    <a:lstStyle/>
                    <a:p>
                      <a:pPr algn="ctr" fontAlgn="ctr"/>
                      <a:endParaRPr lang="en-US" altLang="ja-JP" sz="1100" b="1" u="none" strike="noStrike" dirty="0">
                        <a:effectLst/>
                        <a:latin typeface="AR P丸ゴシック体M" panose="020B0600010101010101" pitchFamily="50" charset="-128"/>
                        <a:ea typeface="AR P丸ゴシック体M" panose="020B0600010101010101" pitchFamily="50" charset="-128"/>
                      </a:endParaRPr>
                    </a:p>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店舗名 </a:t>
                      </a:r>
                      <a:endParaRPr lang="en-US" altLang="ja-JP" sz="1100" b="1" u="none" strike="noStrike" dirty="0">
                        <a:effectLst/>
                        <a:latin typeface="AR P丸ゴシック体M" panose="020B0600010101010101" pitchFamily="50" charset="-128"/>
                        <a:ea typeface="AR P丸ゴシック体M" panose="020B0600010101010101" pitchFamily="50" charset="-128"/>
                      </a:endParaRPr>
                    </a:p>
                    <a:p>
                      <a:pPr algn="ctr" fontAlgn="ct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住　　所</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電　　話</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訪問理美容について</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その他留意点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extLst>
                  <a:ext uri="{0D108BD9-81ED-4DB2-BD59-A6C34878D82A}">
                    <a16:rowId xmlns:a16="http://schemas.microsoft.com/office/drawing/2014/main" val="817854482"/>
                  </a:ext>
                </a:extLst>
              </a:tr>
              <a:tr h="385750">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大野理美容室</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美濃加茂市太田町３２８９－１</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300" u="none" strike="noStrike" dirty="0">
                          <a:effectLst/>
                          <a:latin typeface="AR P丸ゴシック体M" panose="020B0600010101010101" pitchFamily="50" charset="-128"/>
                          <a:ea typeface="AR P丸ゴシック体M" panose="020B0600010101010101" pitchFamily="50" charset="-128"/>
                        </a:rPr>
                        <a:t> ０５７４－２６－０３２４</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10">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常連さんに限り訪問理美容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サービス提供。店舗にて高齢者</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向けサービスの実施もあるため、</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お問合せください。</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10">
                  <a:txBody>
                    <a:bodyPr/>
                    <a:lstStyle/>
                    <a:p>
                      <a:pPr algn="ctr" fontAlgn="ctr"/>
                      <a:r>
                        <a:rPr lang="ja-JP" altLang="en-US" sz="1100" u="none" strike="noStrike" dirty="0">
                          <a:effectLst/>
                          <a:latin typeface="AR P丸ゴシック体M" panose="020B0600010101010101" pitchFamily="50" charset="-128"/>
                          <a:ea typeface="AR P丸ゴシック体M" panose="020B0600010101010101" pitchFamily="50" charset="-128"/>
                        </a:rPr>
                        <a:t> 　施術可能な対象者の状態、日時</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ctr" fontAlgn="ctr"/>
                      <a:r>
                        <a:rPr lang="ja-JP" altLang="en-US" sz="1100" u="none" strike="noStrike" dirty="0">
                          <a:effectLst/>
                          <a:latin typeface="AR P丸ゴシック体M" panose="020B0600010101010101" pitchFamily="50" charset="-128"/>
                          <a:ea typeface="AR P丸ゴシック体M" panose="020B0600010101010101" pitchFamily="50" charset="-128"/>
                        </a:rPr>
                        <a:t>メニュー、料金など詳細は応相談</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2019294"/>
                  </a:ext>
                </a:extLst>
              </a:tr>
              <a:tr h="385750">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理容　ヤマグチ</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美濃加茂市太田２８２５－１０</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300" u="none" strike="noStrike" dirty="0">
                          <a:effectLst/>
                          <a:latin typeface="AR P丸ゴシック体M" panose="020B0600010101010101" pitchFamily="50" charset="-128"/>
                          <a:ea typeface="AR P丸ゴシック体M" panose="020B0600010101010101" pitchFamily="50" charset="-128"/>
                        </a:rPr>
                        <a:t> ０５７４－２６－０５８６</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481353427"/>
                  </a:ext>
                </a:extLst>
              </a:tr>
              <a:tr h="385750">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ライン理容</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美濃加茂市島町１－２－１</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300" u="none" strike="noStrike" dirty="0">
                          <a:effectLst/>
                          <a:latin typeface="AR P丸ゴシック体M" panose="020B0600010101010101" pitchFamily="50" charset="-128"/>
                          <a:ea typeface="AR P丸ゴシック体M" panose="020B0600010101010101" pitchFamily="50" charset="-128"/>
                        </a:rPr>
                        <a:t> ０５７４－２６－０９１３</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251844432"/>
                  </a:ext>
                </a:extLst>
              </a:tr>
              <a:tr h="385750">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イマイ理容</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美濃加茂市御門町１－２－３</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300" u="none" strike="noStrike" dirty="0">
                          <a:effectLst/>
                          <a:latin typeface="AR P丸ゴシック体M" panose="020B0600010101010101" pitchFamily="50" charset="-128"/>
                          <a:ea typeface="AR P丸ゴシック体M" panose="020B0600010101010101" pitchFamily="50" charset="-128"/>
                        </a:rPr>
                        <a:t> ０５７４－２６－１６３８</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831504982"/>
                  </a:ext>
                </a:extLst>
              </a:tr>
              <a:tr h="385750">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ヘアーサロンはば</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美濃加茂市太田町４５</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300" u="none" strike="noStrike" dirty="0">
                          <a:effectLst/>
                          <a:latin typeface="AR P丸ゴシック体M" panose="020B0600010101010101" pitchFamily="50" charset="-128"/>
                          <a:ea typeface="AR P丸ゴシック体M" panose="020B0600010101010101" pitchFamily="50" charset="-128"/>
                        </a:rPr>
                        <a:t> ０５７４－２６－１１７０</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457454101"/>
                  </a:ext>
                </a:extLst>
              </a:tr>
              <a:tr h="385750">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カットサロンアップル</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美濃加茂市蜂屋町上蜂屋３５１１－２</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300" u="none" strike="noStrike" dirty="0">
                          <a:effectLst/>
                          <a:latin typeface="AR P丸ゴシック体M" panose="020B0600010101010101" pitchFamily="50" charset="-128"/>
                          <a:ea typeface="AR P丸ゴシック体M" panose="020B0600010101010101" pitchFamily="50" charset="-128"/>
                        </a:rPr>
                        <a:t> ０５７４－２６－５０８３</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57590022"/>
                  </a:ext>
                </a:extLst>
              </a:tr>
              <a:tr h="385750">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理容　サカイ</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美濃加茂市牧野２７８８－１</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300" u="none" strike="noStrike" dirty="0">
                          <a:effectLst/>
                          <a:latin typeface="AR P丸ゴシック体M" panose="020B0600010101010101" pitchFamily="50" charset="-128"/>
                          <a:ea typeface="AR P丸ゴシック体M" panose="020B0600010101010101" pitchFamily="50" charset="-128"/>
                        </a:rPr>
                        <a:t> ０５７４－２６－８６２５</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321793954"/>
                  </a:ext>
                </a:extLst>
              </a:tr>
              <a:tr h="385750">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ワタナベ理容</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美濃加茂市川合町１－１３－２９</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300" u="none" strike="noStrike" dirty="0">
                          <a:effectLst/>
                          <a:latin typeface="AR P丸ゴシック体M" panose="020B0600010101010101" pitchFamily="50" charset="-128"/>
                          <a:ea typeface="AR P丸ゴシック体M" panose="020B0600010101010101" pitchFamily="50" charset="-128"/>
                        </a:rPr>
                        <a:t> ０５７４－２６－２９１９</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562656044"/>
                  </a:ext>
                </a:extLst>
              </a:tr>
              <a:tr h="385750">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あんどう理容</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美濃加茂市川合町２－１０－２７</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300" u="none" strike="noStrike" dirty="0">
                          <a:effectLst/>
                          <a:latin typeface="AR P丸ゴシック体M" panose="020B0600010101010101" pitchFamily="50" charset="-128"/>
                          <a:ea typeface="AR P丸ゴシック体M" panose="020B0600010101010101" pitchFamily="50" charset="-128"/>
                        </a:rPr>
                        <a:t> ０５７４－２６－３８１４</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981633179"/>
                  </a:ext>
                </a:extLst>
              </a:tr>
              <a:tr h="385750">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理容　みしま</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美濃加茂市川合町４－６－１</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300" u="none" strike="noStrike" dirty="0">
                          <a:effectLst/>
                          <a:latin typeface="AR P丸ゴシック体M" panose="020B0600010101010101" pitchFamily="50" charset="-128"/>
                          <a:ea typeface="AR P丸ゴシック体M" panose="020B0600010101010101" pitchFamily="50" charset="-128"/>
                        </a:rPr>
                        <a:t> ０５７４－２６－３７２７</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561331739"/>
                  </a:ext>
                </a:extLst>
              </a:tr>
            </a:tbl>
          </a:graphicData>
        </a:graphic>
      </p:graphicFrame>
      <p:pic>
        <p:nvPicPr>
          <p:cNvPr id="5" name="Picture 4" descr="ソース画像を表示">
            <a:extLst>
              <a:ext uri="{FF2B5EF4-FFF2-40B4-BE49-F238E27FC236}">
                <a16:creationId xmlns:a16="http://schemas.microsoft.com/office/drawing/2014/main" id="{814BE3A7-BCF3-486C-A593-57F3FA101C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8485" y="4815650"/>
            <a:ext cx="1629322" cy="890283"/>
          </a:xfrm>
          <a:prstGeom prst="rect">
            <a:avLst/>
          </a:prstGeom>
          <a:noFill/>
          <a:extLst>
            <a:ext uri="{909E8E84-426E-40DD-AFC4-6F175D3DCCD1}">
              <a14:hiddenFill xmlns:a14="http://schemas.microsoft.com/office/drawing/2010/main">
                <a:solidFill>
                  <a:srgbClr val="FFFFFF"/>
                </a:solidFill>
              </a14:hiddenFill>
            </a:ext>
          </a:extLst>
        </p:spPr>
      </p:pic>
      <p:sp>
        <p:nvSpPr>
          <p:cNvPr id="8" name="フッター プレースホルダー 7">
            <a:extLst>
              <a:ext uri="{FF2B5EF4-FFF2-40B4-BE49-F238E27FC236}">
                <a16:creationId xmlns:a16="http://schemas.microsoft.com/office/drawing/2014/main" id="{70CD22C3-2D45-41A9-901D-6781854349F9}"/>
              </a:ext>
            </a:extLst>
          </p:cNvPr>
          <p:cNvSpPr>
            <a:spLocks noGrp="1"/>
          </p:cNvSpPr>
          <p:nvPr>
            <p:ph type="ftr" sz="quarter" idx="11"/>
          </p:nvPr>
        </p:nvSpPr>
        <p:spPr/>
        <p:txBody>
          <a:bodyPr/>
          <a:lstStyle/>
          <a:p>
            <a:r>
              <a:rPr lang="ja-JP" altLang="en-US" b="1" dirty="0">
                <a:solidFill>
                  <a:schemeClr val="tx1"/>
                </a:solidFill>
              </a:rPr>
              <a:t>８</a:t>
            </a:r>
            <a:endParaRPr lang="en-US" b="1" dirty="0">
              <a:solidFill>
                <a:schemeClr val="tx1"/>
              </a:solidFill>
            </a:endParaRPr>
          </a:p>
        </p:txBody>
      </p:sp>
    </p:spTree>
    <p:extLst>
      <p:ext uri="{BB962C8B-B14F-4D97-AF65-F5344CB8AC3E}">
        <p14:creationId xmlns:p14="http://schemas.microsoft.com/office/powerpoint/2010/main" val="1284495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8ABACE5C-EAE8-486C-9F86-AA9B1142DC5C}"/>
              </a:ext>
            </a:extLst>
          </p:cNvPr>
          <p:cNvSpPr>
            <a:spLocks noGrp="1"/>
          </p:cNvSpPr>
          <p:nvPr>
            <p:ph type="title"/>
          </p:nvPr>
        </p:nvSpPr>
        <p:spPr>
          <a:xfrm>
            <a:off x="445758" y="627199"/>
            <a:ext cx="4357060" cy="626614"/>
          </a:xfrm>
        </p:spPr>
        <p:txBody>
          <a:bodyPr>
            <a:normAutofit fontScale="90000"/>
          </a:bodyPr>
          <a:lstStyle/>
          <a:p>
            <a:r>
              <a:rPr kumimoji="1" lang="ja-JP" altLang="en-US" dirty="0">
                <a:solidFill>
                  <a:schemeClr val="tx1"/>
                </a:solidFill>
                <a:latin typeface="AR P丸ゴシック体E" panose="020F0900000000000000" pitchFamily="50" charset="-128"/>
                <a:ea typeface="AR P丸ゴシック体E" panose="020F0900000000000000" pitchFamily="50" charset="-128"/>
              </a:rPr>
              <a:t>理美容店舗情報③</a:t>
            </a:r>
          </a:p>
        </p:txBody>
      </p:sp>
      <p:graphicFrame>
        <p:nvGraphicFramePr>
          <p:cNvPr id="5" name="コンテンツ プレースホルダー 4">
            <a:extLst>
              <a:ext uri="{FF2B5EF4-FFF2-40B4-BE49-F238E27FC236}">
                <a16:creationId xmlns:a16="http://schemas.microsoft.com/office/drawing/2014/main" id="{2976B050-5DE4-404E-A776-9D673D397FC1}"/>
              </a:ext>
            </a:extLst>
          </p:cNvPr>
          <p:cNvGraphicFramePr>
            <a:graphicFrameLocks noGrp="1"/>
          </p:cNvGraphicFramePr>
          <p:nvPr>
            <p:ph idx="1"/>
            <p:extLst>
              <p:ext uri="{D42A27DB-BD31-4B8C-83A1-F6EECF244321}">
                <p14:modId xmlns:p14="http://schemas.microsoft.com/office/powerpoint/2010/main" val="1105354109"/>
              </p:ext>
            </p:extLst>
          </p:nvPr>
        </p:nvGraphicFramePr>
        <p:xfrm>
          <a:off x="445758" y="1738473"/>
          <a:ext cx="9126032" cy="3167409"/>
        </p:xfrm>
        <a:graphic>
          <a:graphicData uri="http://schemas.openxmlformats.org/drawingml/2006/table">
            <a:tbl>
              <a:tblPr>
                <a:tableStyleId>{5C22544A-7EE6-4342-B048-85BDC9FD1C3A}</a:tableStyleId>
              </a:tblPr>
              <a:tblGrid>
                <a:gridCol w="1329776">
                  <a:extLst>
                    <a:ext uri="{9D8B030D-6E8A-4147-A177-3AD203B41FA5}">
                      <a16:colId xmlns:a16="http://schemas.microsoft.com/office/drawing/2014/main" val="2403714074"/>
                    </a:ext>
                  </a:extLst>
                </a:gridCol>
                <a:gridCol w="2175029">
                  <a:extLst>
                    <a:ext uri="{9D8B030D-6E8A-4147-A177-3AD203B41FA5}">
                      <a16:colId xmlns:a16="http://schemas.microsoft.com/office/drawing/2014/main" val="4183388687"/>
                    </a:ext>
                  </a:extLst>
                </a:gridCol>
                <a:gridCol w="1553592">
                  <a:extLst>
                    <a:ext uri="{9D8B030D-6E8A-4147-A177-3AD203B41FA5}">
                      <a16:colId xmlns:a16="http://schemas.microsoft.com/office/drawing/2014/main" val="2559312247"/>
                    </a:ext>
                  </a:extLst>
                </a:gridCol>
                <a:gridCol w="1870396">
                  <a:extLst>
                    <a:ext uri="{9D8B030D-6E8A-4147-A177-3AD203B41FA5}">
                      <a16:colId xmlns:a16="http://schemas.microsoft.com/office/drawing/2014/main" val="2024860992"/>
                    </a:ext>
                  </a:extLst>
                </a:gridCol>
                <a:gridCol w="2197239">
                  <a:extLst>
                    <a:ext uri="{9D8B030D-6E8A-4147-A177-3AD203B41FA5}">
                      <a16:colId xmlns:a16="http://schemas.microsoft.com/office/drawing/2014/main" val="767250680"/>
                    </a:ext>
                  </a:extLst>
                </a:gridCol>
              </a:tblGrid>
              <a:tr h="383554">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店舗名</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住　　所</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電　　話</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訪問理美容について</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その他留意点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extLst>
                  <a:ext uri="{0D108BD9-81ED-4DB2-BD59-A6C34878D82A}">
                    <a16:rowId xmlns:a16="http://schemas.microsoft.com/office/drawing/2014/main" val="3121114487"/>
                  </a:ext>
                </a:extLst>
              </a:tr>
              <a:tr h="556771">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いとう理容</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美濃加茂市太田町２６８９－３９</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300" u="none" strike="noStrike" dirty="0">
                          <a:effectLst/>
                          <a:latin typeface="AR P丸ゴシック体M" panose="020B0600010101010101" pitchFamily="50" charset="-128"/>
                          <a:ea typeface="AR P丸ゴシック体M" panose="020B0600010101010101" pitchFamily="50" charset="-128"/>
                        </a:rPr>
                        <a:t> ０５７４－２６－０６０３</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訪問理美容には対応して</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いないが、店舗にて高齢者</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向けサービスの実施あり。</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algn="ctr" fontAlgn="ctr"/>
                      <a:r>
                        <a:rPr lang="ja-JP" altLang="en-US" sz="1100" u="none" strike="noStrike" dirty="0">
                          <a:effectLst/>
                          <a:latin typeface="AR P丸ゴシック体M" panose="020B0600010101010101" pitchFamily="50" charset="-128"/>
                          <a:ea typeface="AR P丸ゴシック体M" panose="020B0600010101010101" pitchFamily="50" charset="-128"/>
                        </a:rPr>
                        <a:t>　施術可能な対象者の状態、日時、</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ctr" fontAlgn="ctr"/>
                      <a:r>
                        <a:rPr lang="ja-JP" altLang="en-US" sz="1100" u="none" strike="noStrike" dirty="0">
                          <a:effectLst/>
                          <a:latin typeface="AR P丸ゴシック体M" panose="020B0600010101010101" pitchFamily="50" charset="-128"/>
                          <a:ea typeface="AR P丸ゴシック体M" panose="020B0600010101010101" pitchFamily="50" charset="-128"/>
                        </a:rPr>
                        <a:t>メニュー、料金など詳細は応相談</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3047424"/>
                  </a:ext>
                </a:extLst>
              </a:tr>
              <a:tr h="556771">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理容　イマフク</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美濃加茂市太田町２－１－５</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300" u="none" strike="noStrike" dirty="0">
                          <a:effectLst/>
                          <a:latin typeface="AR P丸ゴシック体M" panose="020B0600010101010101" pitchFamily="50" charset="-128"/>
                          <a:ea typeface="AR P丸ゴシック体M" panose="020B0600010101010101" pitchFamily="50" charset="-128"/>
                        </a:rPr>
                        <a:t> ０５７４－２６－０９２５</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780484749"/>
                  </a:ext>
                </a:extLst>
              </a:tr>
              <a:tr h="556771">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ヘアーステーション</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美濃加茂市加茂野町木野６５－６１</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300" u="none" strike="noStrike" dirty="0">
                          <a:effectLst/>
                          <a:latin typeface="AR P丸ゴシック体M" panose="020B0600010101010101" pitchFamily="50" charset="-128"/>
                          <a:ea typeface="AR P丸ゴシック体M" panose="020B0600010101010101" pitchFamily="50" charset="-128"/>
                        </a:rPr>
                        <a:t> ０５７４－２８－６６７０</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608058127"/>
                  </a:ext>
                </a:extLst>
              </a:tr>
              <a:tr h="556771">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ヘアーたいむ</a:t>
                      </a:r>
                      <a:r>
                        <a:rPr lang="en-US" altLang="ja-JP" sz="1100" u="none" strike="noStrike" dirty="0">
                          <a:effectLst/>
                          <a:latin typeface="AR P丸ゴシック体M" panose="020B0600010101010101" pitchFamily="50" charset="-128"/>
                          <a:ea typeface="AR P丸ゴシック体M" panose="020B0600010101010101" pitchFamily="50" charset="-128"/>
                        </a:rPr>
                        <a:t>H</a:t>
                      </a:r>
                      <a:r>
                        <a:rPr lang="ja-JP" altLang="en-US" sz="1100" u="none" strike="noStrike" dirty="0">
                          <a:effectLst/>
                          <a:latin typeface="AR P丸ゴシック体M" panose="020B0600010101010101" pitchFamily="50" charset="-128"/>
                          <a:ea typeface="AR P丸ゴシック体M" panose="020B0600010101010101" pitchFamily="50" charset="-128"/>
                        </a:rPr>
                        <a:t>２</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美濃加茂市加茂野町鷹之巣</a:t>
                      </a:r>
                      <a:endParaRPr lang="en-US" altLang="zh-TW"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zh-TW" sz="1100" u="none" strike="noStrike" dirty="0">
                          <a:effectLst/>
                          <a:latin typeface="AR P丸ゴシック体M" panose="020B0600010101010101" pitchFamily="50" charset="-128"/>
                          <a:ea typeface="AR P丸ゴシック体M" panose="020B0600010101010101" pitchFamily="50" charset="-128"/>
                        </a:rPr>
                        <a:t>                     </a:t>
                      </a:r>
                      <a:r>
                        <a:rPr lang="zh-TW" altLang="en-US" sz="1100" u="none" strike="noStrike" dirty="0">
                          <a:effectLst/>
                          <a:latin typeface="AR P丸ゴシック体M" panose="020B0600010101010101" pitchFamily="50" charset="-128"/>
                          <a:ea typeface="AR P丸ゴシック体M" panose="020B0600010101010101" pitchFamily="50" charset="-128"/>
                        </a:rPr>
                        <a:t>１３９９－３</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300" u="none" strike="noStrike" dirty="0">
                          <a:effectLst/>
                          <a:latin typeface="AR P丸ゴシック体M" panose="020B0600010101010101" pitchFamily="50" charset="-128"/>
                          <a:ea typeface="AR P丸ゴシック体M" panose="020B0600010101010101" pitchFamily="50" charset="-128"/>
                        </a:rPr>
                        <a:t> ０５７４－２５－７３３３</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554523190"/>
                  </a:ext>
                </a:extLst>
              </a:tr>
              <a:tr h="556771">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ワセダ理容</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100" u="none" strike="noStrike" dirty="0">
                          <a:effectLst/>
                          <a:latin typeface="AR P丸ゴシック体M" panose="020B0600010101010101" pitchFamily="50" charset="-128"/>
                          <a:ea typeface="AR P丸ゴシック体M" panose="020B0600010101010101" pitchFamily="50" charset="-128"/>
                        </a:rPr>
                        <a:t> 加茂郡坂祝町黒岩９５４－１</a:t>
                      </a:r>
                      <a:endParaRPr lang="zh-CN"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300" u="none" strike="noStrike" dirty="0">
                          <a:effectLst/>
                          <a:latin typeface="AR P丸ゴシック体M" panose="020B0600010101010101" pitchFamily="50" charset="-128"/>
                          <a:ea typeface="AR P丸ゴシック体M" panose="020B0600010101010101" pitchFamily="50" charset="-128"/>
                        </a:rPr>
                        <a:t> ０５７４－２６－７３２４</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015061513"/>
                  </a:ext>
                </a:extLst>
              </a:tr>
            </a:tbl>
          </a:graphicData>
        </a:graphic>
      </p:graphicFrame>
      <p:pic>
        <p:nvPicPr>
          <p:cNvPr id="2050" name="Picture 2" descr="ソース画像を表示">
            <a:extLst>
              <a:ext uri="{FF2B5EF4-FFF2-40B4-BE49-F238E27FC236}">
                <a16:creationId xmlns:a16="http://schemas.microsoft.com/office/drawing/2014/main" id="{824DFAE8-5956-4E05-89DF-11702BCB8C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940" y="5011744"/>
            <a:ext cx="1362075" cy="1219057"/>
          </a:xfrm>
          <a:prstGeom prst="rect">
            <a:avLst/>
          </a:prstGeom>
          <a:noFill/>
          <a:extLst>
            <a:ext uri="{909E8E84-426E-40DD-AFC4-6F175D3DCCD1}">
              <a14:hiddenFill xmlns:a14="http://schemas.microsoft.com/office/drawing/2010/main">
                <a:solidFill>
                  <a:srgbClr val="FFFFFF"/>
                </a:solidFill>
              </a14:hiddenFill>
            </a:ext>
          </a:extLst>
        </p:spPr>
      </p:pic>
      <p:sp>
        <p:nvSpPr>
          <p:cNvPr id="7" name="フッター プレースホルダー 6">
            <a:extLst>
              <a:ext uri="{FF2B5EF4-FFF2-40B4-BE49-F238E27FC236}">
                <a16:creationId xmlns:a16="http://schemas.microsoft.com/office/drawing/2014/main" id="{1C830CB8-3C81-4E55-92D6-085A81AEAC9F}"/>
              </a:ext>
            </a:extLst>
          </p:cNvPr>
          <p:cNvSpPr>
            <a:spLocks noGrp="1"/>
          </p:cNvSpPr>
          <p:nvPr>
            <p:ph type="ftr" sz="quarter" idx="11"/>
          </p:nvPr>
        </p:nvSpPr>
        <p:spPr/>
        <p:txBody>
          <a:bodyPr/>
          <a:lstStyle/>
          <a:p>
            <a:r>
              <a:rPr lang="ja-JP" altLang="en-US" b="1" dirty="0">
                <a:solidFill>
                  <a:schemeClr val="tx1"/>
                </a:solidFill>
              </a:rPr>
              <a:t>９</a:t>
            </a:r>
            <a:endParaRPr lang="en-US" b="1" dirty="0">
              <a:solidFill>
                <a:schemeClr val="tx1"/>
              </a:solidFill>
            </a:endParaRPr>
          </a:p>
        </p:txBody>
      </p:sp>
    </p:spTree>
    <p:extLst>
      <p:ext uri="{BB962C8B-B14F-4D97-AF65-F5344CB8AC3E}">
        <p14:creationId xmlns:p14="http://schemas.microsoft.com/office/powerpoint/2010/main" val="810894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3BE0E695-45DB-4402-8B3A-852BA97AD1FA}"/>
              </a:ext>
            </a:extLst>
          </p:cNvPr>
          <p:cNvSpPr>
            <a:spLocks noGrp="1"/>
          </p:cNvSpPr>
          <p:nvPr>
            <p:ph type="title"/>
          </p:nvPr>
        </p:nvSpPr>
        <p:spPr>
          <a:xfrm>
            <a:off x="342023" y="615109"/>
            <a:ext cx="4389775" cy="669892"/>
          </a:xfrm>
        </p:spPr>
        <p:txBody>
          <a:bodyPr>
            <a:normAutofit fontScale="90000"/>
          </a:bodyPr>
          <a:lstStyle/>
          <a:p>
            <a:r>
              <a:rPr lang="ja-JP" altLang="en-US" dirty="0">
                <a:latin typeface="AR P丸ゴシック体E" panose="020F0900000000000000" pitchFamily="50" charset="-128"/>
                <a:ea typeface="AR P丸ゴシック体E" panose="020F0900000000000000" pitchFamily="50" charset="-128"/>
              </a:rPr>
              <a:t>理美容店舗情報④</a:t>
            </a:r>
            <a:endParaRPr kumimoji="1" lang="ja-JP" altLang="en-US" dirty="0">
              <a:solidFill>
                <a:schemeClr val="tx1"/>
              </a:solidFill>
              <a:latin typeface="AR P丸ゴシック体E" panose="020F0900000000000000" pitchFamily="50" charset="-128"/>
              <a:ea typeface="AR P丸ゴシック体E" panose="020F0900000000000000" pitchFamily="50" charset="-128"/>
            </a:endParaRPr>
          </a:p>
        </p:txBody>
      </p:sp>
      <p:graphicFrame>
        <p:nvGraphicFramePr>
          <p:cNvPr id="6" name="コンテンツ プレースホルダー 1">
            <a:extLst>
              <a:ext uri="{FF2B5EF4-FFF2-40B4-BE49-F238E27FC236}">
                <a16:creationId xmlns:a16="http://schemas.microsoft.com/office/drawing/2014/main" id="{E34464E8-9AC7-46B8-A6DF-22701B451FE8}"/>
              </a:ext>
            </a:extLst>
          </p:cNvPr>
          <p:cNvGraphicFramePr>
            <a:graphicFrameLocks noGrp="1"/>
          </p:cNvGraphicFramePr>
          <p:nvPr>
            <p:ph idx="1"/>
            <p:extLst>
              <p:ext uri="{D42A27DB-BD31-4B8C-83A1-F6EECF244321}">
                <p14:modId xmlns:p14="http://schemas.microsoft.com/office/powerpoint/2010/main" val="23940704"/>
              </p:ext>
            </p:extLst>
          </p:nvPr>
        </p:nvGraphicFramePr>
        <p:xfrm>
          <a:off x="466311" y="1613477"/>
          <a:ext cx="8704322" cy="4017602"/>
        </p:xfrm>
        <a:graphic>
          <a:graphicData uri="http://schemas.openxmlformats.org/drawingml/2006/table">
            <a:tbl>
              <a:tblPr>
                <a:tableStyleId>{5C22544A-7EE6-4342-B048-85BDC9FD1C3A}</a:tableStyleId>
              </a:tblPr>
              <a:tblGrid>
                <a:gridCol w="1234412">
                  <a:extLst>
                    <a:ext uri="{9D8B030D-6E8A-4147-A177-3AD203B41FA5}">
                      <a16:colId xmlns:a16="http://schemas.microsoft.com/office/drawing/2014/main" val="2365415405"/>
                    </a:ext>
                  </a:extLst>
                </a:gridCol>
                <a:gridCol w="1202275">
                  <a:extLst>
                    <a:ext uri="{9D8B030D-6E8A-4147-A177-3AD203B41FA5}">
                      <a16:colId xmlns:a16="http://schemas.microsoft.com/office/drawing/2014/main" val="1986063292"/>
                    </a:ext>
                  </a:extLst>
                </a:gridCol>
                <a:gridCol w="1260629">
                  <a:extLst>
                    <a:ext uri="{9D8B030D-6E8A-4147-A177-3AD203B41FA5}">
                      <a16:colId xmlns:a16="http://schemas.microsoft.com/office/drawing/2014/main" val="2699750865"/>
                    </a:ext>
                  </a:extLst>
                </a:gridCol>
                <a:gridCol w="878890">
                  <a:extLst>
                    <a:ext uri="{9D8B030D-6E8A-4147-A177-3AD203B41FA5}">
                      <a16:colId xmlns:a16="http://schemas.microsoft.com/office/drawing/2014/main" val="3117239778"/>
                    </a:ext>
                  </a:extLst>
                </a:gridCol>
                <a:gridCol w="2308194">
                  <a:extLst>
                    <a:ext uri="{9D8B030D-6E8A-4147-A177-3AD203B41FA5}">
                      <a16:colId xmlns:a16="http://schemas.microsoft.com/office/drawing/2014/main" val="3112938688"/>
                    </a:ext>
                  </a:extLst>
                </a:gridCol>
                <a:gridCol w="1819922">
                  <a:extLst>
                    <a:ext uri="{9D8B030D-6E8A-4147-A177-3AD203B41FA5}">
                      <a16:colId xmlns:a16="http://schemas.microsoft.com/office/drawing/2014/main" val="203213091"/>
                    </a:ext>
                  </a:extLst>
                </a:gridCol>
              </a:tblGrid>
              <a:tr h="410415">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社名・店舗名</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住　　所</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電　　話</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事業内容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提供可能なサービス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rPr>
                        <a:t>ちょっとひとこと</a:t>
                      </a:r>
                    </a:p>
                    <a:p>
                      <a:pPr algn="ctr" fontAlgn="ct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extLst>
                  <a:ext uri="{0D108BD9-81ED-4DB2-BD59-A6C34878D82A}">
                    <a16:rowId xmlns:a16="http://schemas.microsoft.com/office/drawing/2014/main" val="805630295"/>
                  </a:ext>
                </a:extLst>
              </a:tr>
              <a:tr h="360718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訪問美容サニス</a:t>
                      </a:r>
                    </a:p>
                    <a:p>
                      <a:pPr algn="l" fontAlgn="ct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岐阜県関市緑町</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1-3-8</a:t>
                      </a:r>
                    </a:p>
                    <a:p>
                      <a:pPr algn="l" fontAlgn="ct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０９０</a:t>
                      </a:r>
                      <a:r>
                        <a:rPr lang="en-US" altLang="ja-JP"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a:t>
                      </a:r>
                    </a:p>
                    <a:p>
                      <a:pPr algn="l" fontAlgn="ctr"/>
                      <a:r>
                        <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　　９９１２</a:t>
                      </a:r>
                      <a:r>
                        <a:rPr lang="en-US" altLang="ja-JP"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a:t>
                      </a:r>
                      <a:r>
                        <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７９４１</a:t>
                      </a:r>
                      <a:endParaRPr lang="en-US" altLang="ja-JP"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endParaRPr 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AR P丸ゴシック体M" panose="020B0600010101010101" pitchFamily="50" charset="-128"/>
                          <a:ea typeface="AR P丸ゴシック体M" panose="020B0600010101010101" pitchFamily="50" charset="-128"/>
                        </a:rPr>
                        <a:t>  訪問美容</a:t>
                      </a:r>
                      <a:endParaRPr lang="en-US" altLang="ja-JP" sz="12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在宅訪問カット（カット＋出張費）</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税込み ５，０００円</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毎週土曜日、日曜日の９時～</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17</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時ま　</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で完全予約制となります。</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平日を希望の場合はあらかじめご</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相談ください。</a:t>
                      </a:r>
                    </a:p>
                    <a:p>
                      <a:pPr algn="l" fontAlgn="ct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「美容院に行けたいけどい</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けない」そんな悩みはあり　</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ませんか？</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しっかりとしたサロン経験と</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訪問美容に関する講習を受</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けたスタイリストがヘアデザ </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インを提供します。</a:t>
                      </a:r>
                    </a:p>
                    <a:p>
                      <a:pPr algn="l" fontAlgn="ct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5800851"/>
                  </a:ext>
                </a:extLst>
              </a:tr>
            </a:tbl>
          </a:graphicData>
        </a:graphic>
      </p:graphicFrame>
      <p:sp>
        <p:nvSpPr>
          <p:cNvPr id="7" name="フッター プレースホルダー 6">
            <a:extLst>
              <a:ext uri="{FF2B5EF4-FFF2-40B4-BE49-F238E27FC236}">
                <a16:creationId xmlns:a16="http://schemas.microsoft.com/office/drawing/2014/main" id="{0A01C066-6021-4119-85A7-08BAA50A1BF1}"/>
              </a:ext>
            </a:extLst>
          </p:cNvPr>
          <p:cNvSpPr>
            <a:spLocks noGrp="1"/>
          </p:cNvSpPr>
          <p:nvPr>
            <p:ph type="ftr" sz="quarter" idx="11"/>
          </p:nvPr>
        </p:nvSpPr>
        <p:spPr/>
        <p:txBody>
          <a:bodyPr/>
          <a:lstStyle/>
          <a:p>
            <a:r>
              <a:rPr lang="ja-JP" altLang="en-US" b="1" dirty="0">
                <a:solidFill>
                  <a:schemeClr val="tx1"/>
                </a:solidFill>
              </a:rPr>
              <a:t>１０</a:t>
            </a:r>
            <a:endParaRPr lang="en-US" b="1" dirty="0">
              <a:solidFill>
                <a:schemeClr val="tx1"/>
              </a:solidFill>
            </a:endParaRPr>
          </a:p>
        </p:txBody>
      </p:sp>
    </p:spTree>
    <p:extLst>
      <p:ext uri="{BB962C8B-B14F-4D97-AF65-F5344CB8AC3E}">
        <p14:creationId xmlns:p14="http://schemas.microsoft.com/office/powerpoint/2010/main" val="2792839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3BE0E695-45DB-4402-8B3A-852BA97AD1FA}"/>
              </a:ext>
            </a:extLst>
          </p:cNvPr>
          <p:cNvSpPr>
            <a:spLocks noGrp="1"/>
          </p:cNvSpPr>
          <p:nvPr>
            <p:ph type="title"/>
          </p:nvPr>
        </p:nvSpPr>
        <p:spPr>
          <a:xfrm>
            <a:off x="342023" y="615109"/>
            <a:ext cx="3280067" cy="669892"/>
          </a:xfrm>
        </p:spPr>
        <p:txBody>
          <a:bodyPr>
            <a:normAutofit fontScale="90000"/>
          </a:bodyPr>
          <a:lstStyle/>
          <a:p>
            <a:r>
              <a:rPr lang="ja-JP" altLang="en-US" dirty="0">
                <a:latin typeface="AR P丸ゴシック体E" panose="020F0900000000000000" pitchFamily="50" charset="-128"/>
                <a:ea typeface="AR P丸ゴシック体E" panose="020F0900000000000000" pitchFamily="50" charset="-128"/>
              </a:rPr>
              <a:t>福祉理美容</a:t>
            </a:r>
            <a:endParaRPr kumimoji="1" lang="ja-JP" altLang="en-US" dirty="0">
              <a:solidFill>
                <a:schemeClr val="tx1"/>
              </a:solidFill>
              <a:latin typeface="AR P丸ゴシック体E" panose="020F0900000000000000" pitchFamily="50" charset="-128"/>
              <a:ea typeface="AR P丸ゴシック体E" panose="020F0900000000000000" pitchFamily="50" charset="-128"/>
            </a:endParaRPr>
          </a:p>
        </p:txBody>
      </p:sp>
      <p:graphicFrame>
        <p:nvGraphicFramePr>
          <p:cNvPr id="6" name="コンテンツ プレースホルダー 1">
            <a:extLst>
              <a:ext uri="{FF2B5EF4-FFF2-40B4-BE49-F238E27FC236}">
                <a16:creationId xmlns:a16="http://schemas.microsoft.com/office/drawing/2014/main" id="{E34464E8-9AC7-46B8-A6DF-22701B451FE8}"/>
              </a:ext>
            </a:extLst>
          </p:cNvPr>
          <p:cNvGraphicFramePr>
            <a:graphicFrameLocks noGrp="1"/>
          </p:cNvGraphicFramePr>
          <p:nvPr>
            <p:ph idx="1"/>
          </p:nvPr>
        </p:nvGraphicFramePr>
        <p:xfrm>
          <a:off x="342023" y="1631232"/>
          <a:ext cx="9348186" cy="4017602"/>
        </p:xfrm>
        <a:graphic>
          <a:graphicData uri="http://schemas.openxmlformats.org/drawingml/2006/table">
            <a:tbl>
              <a:tblPr>
                <a:tableStyleId>{5C22544A-7EE6-4342-B048-85BDC9FD1C3A}</a:tableStyleId>
              </a:tblPr>
              <a:tblGrid>
                <a:gridCol w="1773170">
                  <a:extLst>
                    <a:ext uri="{9D8B030D-6E8A-4147-A177-3AD203B41FA5}">
                      <a16:colId xmlns:a16="http://schemas.microsoft.com/office/drawing/2014/main" val="2365415405"/>
                    </a:ext>
                  </a:extLst>
                </a:gridCol>
                <a:gridCol w="1517111">
                  <a:extLst>
                    <a:ext uri="{9D8B030D-6E8A-4147-A177-3AD203B41FA5}">
                      <a16:colId xmlns:a16="http://schemas.microsoft.com/office/drawing/2014/main" val="1986063292"/>
                    </a:ext>
                  </a:extLst>
                </a:gridCol>
                <a:gridCol w="1575560">
                  <a:extLst>
                    <a:ext uri="{9D8B030D-6E8A-4147-A177-3AD203B41FA5}">
                      <a16:colId xmlns:a16="http://schemas.microsoft.com/office/drawing/2014/main" val="2699750865"/>
                    </a:ext>
                  </a:extLst>
                </a:gridCol>
                <a:gridCol w="1327211">
                  <a:extLst>
                    <a:ext uri="{9D8B030D-6E8A-4147-A177-3AD203B41FA5}">
                      <a16:colId xmlns:a16="http://schemas.microsoft.com/office/drawing/2014/main" val="3117239778"/>
                    </a:ext>
                  </a:extLst>
                </a:gridCol>
                <a:gridCol w="3155134">
                  <a:extLst>
                    <a:ext uri="{9D8B030D-6E8A-4147-A177-3AD203B41FA5}">
                      <a16:colId xmlns:a16="http://schemas.microsoft.com/office/drawing/2014/main" val="3112938688"/>
                    </a:ext>
                  </a:extLst>
                </a:gridCol>
              </a:tblGrid>
              <a:tr h="410415">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社名・店舗名</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住　　所</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電　　話</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事業内容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提供可能なサービス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extLst>
                  <a:ext uri="{0D108BD9-81ED-4DB2-BD59-A6C34878D82A}">
                    <a16:rowId xmlns:a16="http://schemas.microsoft.com/office/drawing/2014/main" val="805630295"/>
                  </a:ext>
                </a:extLst>
              </a:tr>
              <a:tr h="3607187">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ふれ愛サロン　ひまわり</a:t>
                      </a:r>
                      <a:b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b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美濃加茂営業所</a:t>
                      </a: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美濃加茂市前平町</a:t>
                      </a:r>
                      <a:endParaRPr lang="en-US" altLang="zh-TW"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１－２２６－１</a:t>
                      </a: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TEL</a:t>
                      </a:r>
                      <a:br>
                        <a:rPr 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br>
                      <a:r>
                        <a:rPr 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 ０５７４－２５－０３０８</a:t>
                      </a:r>
                      <a:br>
                        <a:rPr 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br>
                      <a:br>
                        <a:rPr 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br>
                      <a:r>
                        <a:rPr 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 FAX</a:t>
                      </a:r>
                      <a:br>
                        <a:rPr 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br>
                      <a:r>
                        <a:rPr 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 ０５７４－２８－３５５０</a:t>
                      </a: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福祉理美容</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（高齢者、障がい者  </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施設、病院、ご自宅</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へ訪問しての理美</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容サービス全般）</a:t>
                      </a: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○ご要望に応じて理美容設備付のトラック内又は施</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設内での施術。（ご自宅は室内での対応のみ）</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○市内全域訪問可能</a:t>
                      </a:r>
                      <a:b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b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○予約制（スタッフ、車両手配の状況によりご希望の</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日程に沿えない場合もありますが、極力調整いた　</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します。ご了承願います。）</a:t>
                      </a:r>
                      <a:b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b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○料金</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（一例ですので詳しくはお問合せ下さい。価格税込）</a:t>
                      </a:r>
                      <a:b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b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☆施設・病院</a:t>
                      </a:r>
                      <a:b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b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カット　２，６４０円</a:t>
                      </a:r>
                      <a:b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b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カット、シャンプー　３，５２０円</a:t>
                      </a:r>
                      <a:b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b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カット、パーマ　６，８２０円</a:t>
                      </a:r>
                      <a:b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b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肩を超える長さについてはパーマ及びカラー料 </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金に各１，１００円加算</a:t>
                      </a:r>
                      <a:b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b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☆在宅（自宅）</a:t>
                      </a:r>
                      <a:b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b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カット　３，５２０円</a:t>
                      </a:r>
                      <a:b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b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カット、シャンプー　 ４，１８０円</a:t>
                      </a:r>
                      <a:b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b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カット、パーマ　　　８，０３０円</a:t>
                      </a:r>
                      <a:b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b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出張料　１，２１０円</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３０分以内</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１，５００円</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６０分以内</a:t>
                      </a:r>
                      <a:b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b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２，２００円</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６０分以上</a:t>
                      </a: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5800851"/>
                  </a:ext>
                </a:extLst>
              </a:tr>
            </a:tbl>
          </a:graphicData>
        </a:graphic>
      </p:graphicFrame>
      <p:pic>
        <p:nvPicPr>
          <p:cNvPr id="1026" name="Picture 2" descr="ソース画像を表示">
            <a:extLst>
              <a:ext uri="{FF2B5EF4-FFF2-40B4-BE49-F238E27FC236}">
                <a16:creationId xmlns:a16="http://schemas.microsoft.com/office/drawing/2014/main" id="{B16806C2-B00E-491C-B691-76ED9339F7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023" y="4393954"/>
            <a:ext cx="1019002" cy="1292071"/>
          </a:xfrm>
          <a:prstGeom prst="rect">
            <a:avLst/>
          </a:prstGeom>
          <a:noFill/>
          <a:extLst>
            <a:ext uri="{909E8E84-426E-40DD-AFC4-6F175D3DCCD1}">
              <a14:hiddenFill xmlns:a14="http://schemas.microsoft.com/office/drawing/2010/main">
                <a:solidFill>
                  <a:srgbClr val="FFFFFF"/>
                </a:solidFill>
              </a14:hiddenFill>
            </a:ext>
          </a:extLst>
        </p:spPr>
      </p:pic>
      <p:sp>
        <p:nvSpPr>
          <p:cNvPr id="7" name="フッター プレースホルダー 6">
            <a:extLst>
              <a:ext uri="{FF2B5EF4-FFF2-40B4-BE49-F238E27FC236}">
                <a16:creationId xmlns:a16="http://schemas.microsoft.com/office/drawing/2014/main" id="{0A01C066-6021-4119-85A7-08BAA50A1BF1}"/>
              </a:ext>
            </a:extLst>
          </p:cNvPr>
          <p:cNvSpPr>
            <a:spLocks noGrp="1"/>
          </p:cNvSpPr>
          <p:nvPr>
            <p:ph type="ftr" sz="quarter" idx="11"/>
          </p:nvPr>
        </p:nvSpPr>
        <p:spPr/>
        <p:txBody>
          <a:bodyPr/>
          <a:lstStyle/>
          <a:p>
            <a:r>
              <a:rPr lang="ja-JP" altLang="en-US" b="1" dirty="0">
                <a:solidFill>
                  <a:schemeClr val="tx1"/>
                </a:solidFill>
              </a:rPr>
              <a:t>１１</a:t>
            </a:r>
            <a:endParaRPr lang="en-US" b="1" dirty="0">
              <a:solidFill>
                <a:schemeClr val="tx1"/>
              </a:solidFill>
            </a:endParaRPr>
          </a:p>
        </p:txBody>
      </p:sp>
    </p:spTree>
    <p:extLst>
      <p:ext uri="{BB962C8B-B14F-4D97-AF65-F5344CB8AC3E}">
        <p14:creationId xmlns:p14="http://schemas.microsoft.com/office/powerpoint/2010/main" val="540532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ソース画像を表示">
            <a:extLst>
              <a:ext uri="{FF2B5EF4-FFF2-40B4-BE49-F238E27FC236}">
                <a16:creationId xmlns:a16="http://schemas.microsoft.com/office/drawing/2014/main" id="{4A1B8286-4685-41A5-B0BE-EF6D3AD3FE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6385" y="663743"/>
            <a:ext cx="1031474" cy="103147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ソース画像を表示">
            <a:extLst>
              <a:ext uri="{FF2B5EF4-FFF2-40B4-BE49-F238E27FC236}">
                <a16:creationId xmlns:a16="http://schemas.microsoft.com/office/drawing/2014/main" id="{70E7226F-F804-4925-8589-BA7E81FD0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861" y="264387"/>
            <a:ext cx="970539" cy="721753"/>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1">
            <a:extLst>
              <a:ext uri="{FF2B5EF4-FFF2-40B4-BE49-F238E27FC236}">
                <a16:creationId xmlns:a16="http://schemas.microsoft.com/office/drawing/2014/main" id="{40EA09FA-79F3-4BBB-8BC7-A8C9E15501FE}"/>
              </a:ext>
            </a:extLst>
          </p:cNvPr>
          <p:cNvSpPr>
            <a:spLocks noGrp="1"/>
          </p:cNvSpPr>
          <p:nvPr>
            <p:ph type="title"/>
          </p:nvPr>
        </p:nvSpPr>
        <p:spPr>
          <a:xfrm>
            <a:off x="519344" y="444670"/>
            <a:ext cx="7908572" cy="734810"/>
          </a:xfrm>
        </p:spPr>
        <p:txBody>
          <a:bodyPr>
            <a:normAutofit fontScale="90000"/>
          </a:bodyPr>
          <a:lstStyle/>
          <a:p>
            <a:r>
              <a:rPr lang="en-US" altLang="ja-JP" dirty="0">
                <a:latin typeface="AR P丸ゴシック体E" panose="020F0900000000000000" pitchFamily="50" charset="-128"/>
                <a:ea typeface="AR P丸ゴシック体E" panose="020F0900000000000000" pitchFamily="50" charset="-128"/>
              </a:rPr>
              <a:t>SOS</a:t>
            </a:r>
            <a:r>
              <a:rPr lang="ja-JP" altLang="en-US" dirty="0">
                <a:latin typeface="AR P丸ゴシック体E" panose="020F0900000000000000" pitchFamily="50" charset="-128"/>
                <a:ea typeface="AR P丸ゴシック体E" panose="020F0900000000000000" pitchFamily="50" charset="-128"/>
              </a:rPr>
              <a:t>・ライフライン</a:t>
            </a:r>
            <a:r>
              <a:rPr lang="ja-JP" altLang="en-US" sz="2194" dirty="0">
                <a:latin typeface="AR P丸ゴシック体E" panose="020F0900000000000000" pitchFamily="50" charset="-128"/>
                <a:ea typeface="AR P丸ゴシック体E" panose="020F0900000000000000" pitchFamily="50" charset="-128"/>
              </a:rPr>
              <a:t>（もしもの時や緊急時の相談先）</a:t>
            </a:r>
          </a:p>
        </p:txBody>
      </p:sp>
      <p:graphicFrame>
        <p:nvGraphicFramePr>
          <p:cNvPr id="2" name="コンテンツ プレースホルダー 1">
            <a:extLst>
              <a:ext uri="{FF2B5EF4-FFF2-40B4-BE49-F238E27FC236}">
                <a16:creationId xmlns:a16="http://schemas.microsoft.com/office/drawing/2014/main" id="{CE4C3383-02AD-4CA9-8E6F-34A008DD6B0D}"/>
              </a:ext>
            </a:extLst>
          </p:cNvPr>
          <p:cNvGraphicFramePr>
            <a:graphicFrameLocks noGrp="1"/>
          </p:cNvGraphicFramePr>
          <p:nvPr>
            <p:ph idx="1"/>
            <p:extLst>
              <p:ext uri="{D42A27DB-BD31-4B8C-83A1-F6EECF244321}">
                <p14:modId xmlns:p14="http://schemas.microsoft.com/office/powerpoint/2010/main" val="780121034"/>
              </p:ext>
            </p:extLst>
          </p:nvPr>
        </p:nvGraphicFramePr>
        <p:xfrm>
          <a:off x="519344" y="1514552"/>
          <a:ext cx="9088515" cy="4349977"/>
        </p:xfrm>
        <a:graphic>
          <a:graphicData uri="http://schemas.openxmlformats.org/drawingml/2006/table">
            <a:tbl>
              <a:tblPr>
                <a:tableStyleId>{5C22544A-7EE6-4342-B048-85BDC9FD1C3A}</a:tableStyleId>
              </a:tblPr>
              <a:tblGrid>
                <a:gridCol w="2337296">
                  <a:extLst>
                    <a:ext uri="{9D8B030D-6E8A-4147-A177-3AD203B41FA5}">
                      <a16:colId xmlns:a16="http://schemas.microsoft.com/office/drawing/2014/main" val="2373603717"/>
                    </a:ext>
                  </a:extLst>
                </a:gridCol>
                <a:gridCol w="1990568">
                  <a:extLst>
                    <a:ext uri="{9D8B030D-6E8A-4147-A177-3AD203B41FA5}">
                      <a16:colId xmlns:a16="http://schemas.microsoft.com/office/drawing/2014/main" val="4044663250"/>
                    </a:ext>
                  </a:extLst>
                </a:gridCol>
                <a:gridCol w="1757778">
                  <a:extLst>
                    <a:ext uri="{9D8B030D-6E8A-4147-A177-3AD203B41FA5}">
                      <a16:colId xmlns:a16="http://schemas.microsoft.com/office/drawing/2014/main" val="2289448110"/>
                    </a:ext>
                  </a:extLst>
                </a:gridCol>
                <a:gridCol w="3002873">
                  <a:extLst>
                    <a:ext uri="{9D8B030D-6E8A-4147-A177-3AD203B41FA5}">
                      <a16:colId xmlns:a16="http://schemas.microsoft.com/office/drawing/2014/main" val="1434667584"/>
                    </a:ext>
                  </a:extLst>
                </a:gridCol>
              </a:tblGrid>
              <a:tr h="309763">
                <a:tc gridSpan="3">
                  <a:txBody>
                    <a:bodyPr/>
                    <a:lstStyle/>
                    <a:p>
                      <a:pPr algn="ctr" fontAlgn="ctr"/>
                      <a:r>
                        <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rPr>
                        <a:t>連　絡　先</a:t>
                      </a:r>
                      <a:endParaRPr lang="en-US" altLang="ja-JP"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434" marR="4434" marT="44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rPr>
                        <a:t>相談、問合せできること</a:t>
                      </a:r>
                      <a:endParaRPr lang="en-US" altLang="ja-JP"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434" marR="4434" marT="44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extLst>
                  <a:ext uri="{0D108BD9-81ED-4DB2-BD59-A6C34878D82A}">
                    <a16:rowId xmlns:a16="http://schemas.microsoft.com/office/drawing/2014/main" val="1959234877"/>
                  </a:ext>
                </a:extLst>
              </a:tr>
              <a:tr h="408310">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加茂警察署</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434" marR="4434" marT="44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美濃加茂市古井町下古井２６１０</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434" marR="4434" marT="44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300" u="none" strike="noStrike" dirty="0">
                          <a:effectLst/>
                          <a:latin typeface="AR P丸ゴシック体M" panose="020B0600010101010101" pitchFamily="50" charset="-128"/>
                          <a:ea typeface="AR P丸ゴシック体M" panose="020B0600010101010101" pitchFamily="50" charset="-128"/>
                        </a:rPr>
                        <a:t> ０５７４－２５－０１１０</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434" marR="4434" marT="44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緊急連絡や防犯活動、特殊詐欺等生活の</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安全に関わる事をご相談ください。</a:t>
                      </a:r>
                    </a:p>
                  </a:txBody>
                  <a:tcPr marL="4434" marR="4434" marT="44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6558591"/>
                  </a:ext>
                </a:extLst>
              </a:tr>
              <a:tr h="403934">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可茂消防事務組合消防本部</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434" marR="4434" marT="44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美濃加茂市加茂川町３－７</a:t>
                      </a:r>
                      <a:r>
                        <a:rPr lang="ja-JP" altLang="en-US" sz="1100" u="none" strike="noStrike" dirty="0">
                          <a:effectLst/>
                          <a:latin typeface="AR P丸ゴシック体M" panose="020B0600010101010101" pitchFamily="50" charset="-128"/>
                          <a:ea typeface="AR P丸ゴシック体M" panose="020B0600010101010101" pitchFamily="50" charset="-128"/>
                        </a:rPr>
                        <a:t>－７</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434" marR="4434" marT="44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300" u="none" strike="noStrike" dirty="0">
                          <a:effectLst/>
                          <a:latin typeface="AR P丸ゴシック体M" panose="020B0600010101010101" pitchFamily="50" charset="-128"/>
                          <a:ea typeface="AR P丸ゴシック体M" panose="020B0600010101010101" pitchFamily="50" charset="-128"/>
                        </a:rPr>
                        <a:t> ０５７４－２６－０１１９</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434" marR="4434" marT="44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火災報知機や各種講習会等の問合せ先。 　</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緊急時は１１９番へ。</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434" marR="4434" marT="44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2660139"/>
                  </a:ext>
                </a:extLst>
              </a:tr>
              <a:tr h="429059">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中部電力 </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株</a:t>
                      </a:r>
                      <a:r>
                        <a:rPr lang="en-US" altLang="ja-JP" sz="1100" u="none" strike="noStrike" dirty="0">
                          <a:effectLst/>
                          <a:latin typeface="AR P丸ゴシック体M" panose="020B0600010101010101" pitchFamily="50" charset="-128"/>
                          <a:ea typeface="AR P丸ゴシック体M" panose="020B0600010101010101" pitchFamily="50" charset="-128"/>
                        </a:rPr>
                        <a:t>)</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434" marR="4434" marT="44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434" marR="4434" marT="44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300" u="none" strike="noStrike" dirty="0">
                          <a:effectLst/>
                          <a:latin typeface="AR P丸ゴシック体M" panose="020B0600010101010101" pitchFamily="50" charset="-128"/>
                          <a:ea typeface="AR P丸ゴシック体M" panose="020B0600010101010101" pitchFamily="50" charset="-128"/>
                        </a:rPr>
                        <a:t> ０１２０－９８５－２３２</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434" marR="4434" marT="44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停電、電柱・電線・メーターなどの電気設備に</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関する問合せ。</a:t>
                      </a:r>
                    </a:p>
                  </a:txBody>
                  <a:tcPr marL="4434" marR="4434" marT="44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1685793"/>
                  </a:ext>
                </a:extLst>
              </a:tr>
              <a:tr h="378567">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中部電力ミライズ</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株</a:t>
                      </a:r>
                      <a:r>
                        <a:rPr lang="en-US" altLang="ja-JP" sz="1100" u="none" strike="noStrike" dirty="0">
                          <a:effectLst/>
                          <a:latin typeface="AR P丸ゴシック体M" panose="020B0600010101010101" pitchFamily="50" charset="-128"/>
                          <a:ea typeface="AR P丸ゴシック体M" panose="020B0600010101010101" pitchFamily="50" charset="-128"/>
                        </a:rPr>
                        <a:t>)</a:t>
                      </a:r>
                      <a:br>
                        <a:rPr lang="en-US" altLang="ja-JP" sz="1100" u="none" strike="noStrike" dirty="0">
                          <a:effectLst/>
                          <a:latin typeface="AR P丸ゴシック体M" panose="020B0600010101010101" pitchFamily="50" charset="-128"/>
                          <a:ea typeface="AR P丸ゴシック体M" panose="020B0600010101010101" pitchFamily="50" charset="-128"/>
                        </a:rPr>
                      </a:b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（電気料金）</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434" marR="4434" marT="44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434" marR="4434" marT="44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300" u="none" strike="noStrike" dirty="0">
                          <a:effectLst/>
                          <a:latin typeface="AR P丸ゴシック体M" panose="020B0600010101010101" pitchFamily="50" charset="-128"/>
                          <a:ea typeface="AR P丸ゴシック体M" panose="020B0600010101010101" pitchFamily="50" charset="-128"/>
                        </a:rPr>
                        <a:t> ０５７０－０４８－１５５</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434" marR="4434" marT="44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支払いに関する問合せ、支払い変更、振込用 </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紙紛失、電気料金に関する問い合わせ等。</a:t>
                      </a:r>
                    </a:p>
                  </a:txBody>
                  <a:tcPr marL="4434" marR="4434" marT="44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0054292"/>
                  </a:ext>
                </a:extLst>
              </a:tr>
              <a:tr h="400674">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東邦ガス</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株</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東濃サービスセンター</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（東邦ガスお客さまセンター）</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434" marR="4434" marT="44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可児市皐ヶ丘１－１－１</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434" marR="4434" marT="44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300" u="none" strike="noStrike" dirty="0">
                          <a:effectLst/>
                          <a:latin typeface="AR P丸ゴシック体M" panose="020B0600010101010101" pitchFamily="50" charset="-128"/>
                          <a:ea typeface="AR P丸ゴシック体M" panose="020B0600010101010101" pitchFamily="50" charset="-128"/>
                        </a:rPr>
                        <a:t> ０５７４－６４－３０３１</a:t>
                      </a:r>
                      <a:endParaRPr lang="en-US" altLang="ja-JP" sz="13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en-US" altLang="ja-JP"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a:t>
                      </a:r>
                      <a:r>
                        <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０５７０－７８３ー９８７）</a:t>
                      </a:r>
                      <a:endParaRPr lang="en-US" altLang="ja-JP"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434" marR="4434" marT="44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引っ越しの手続き、修理、警報機作動、ガスくさ</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い、停電した場合のガス機器に関する問合せ。</a:t>
                      </a:r>
                    </a:p>
                  </a:txBody>
                  <a:tcPr marL="4434" marR="4434" marT="44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1622715"/>
                  </a:ext>
                </a:extLst>
              </a:tr>
              <a:tr h="313649">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東邦ガス緊急保安センター</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434" marR="4434" marT="44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434" marR="4434" marT="44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300" u="none" strike="noStrike" dirty="0">
                          <a:effectLst/>
                          <a:latin typeface="AR P丸ゴシック体M" panose="020B0600010101010101" pitchFamily="50" charset="-128"/>
                          <a:ea typeface="AR P丸ゴシック体M" panose="020B0600010101010101" pitchFamily="50" charset="-128"/>
                        </a:rPr>
                        <a:t> ０５８－２７２－００８８</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434" marR="4434" marT="44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ガス漏れなどの緊急事態に対応。</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434" marR="4434" marT="44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7247326"/>
                  </a:ext>
                </a:extLst>
              </a:tr>
              <a:tr h="400674">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美濃加茂市役所上下水道課</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434" marR="4434" marT="44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美濃加茂市太田町１９００</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434" marR="4434" marT="44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300" u="none" strike="noStrike" dirty="0">
                          <a:effectLst/>
                          <a:latin typeface="AR P丸ゴシック体M" panose="020B0600010101010101" pitchFamily="50" charset="-128"/>
                          <a:ea typeface="AR P丸ゴシック体M" panose="020B0600010101010101" pitchFamily="50" charset="-128"/>
                        </a:rPr>
                        <a:t> </a:t>
                      </a:r>
                      <a:r>
                        <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０５７４－２５－２１１１</a:t>
                      </a:r>
                      <a:endParaRPr lang="en-US" altLang="ja-JP"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　　　　　　　（代表）</a:t>
                      </a:r>
                    </a:p>
                  </a:txBody>
                  <a:tcPr marL="4434" marR="4434" marT="44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水道料金について、水道の所有者変更、水道 　　</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の新設、断水、にごりの発生等の問合せ。</a:t>
                      </a:r>
                    </a:p>
                  </a:txBody>
                  <a:tcPr marL="4434" marR="4434" marT="44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2941683"/>
                  </a:ext>
                </a:extLst>
              </a:tr>
              <a:tr h="396721">
                <a:tc>
                  <a:txBody>
                    <a:bodyPr/>
                    <a:lstStyle/>
                    <a:p>
                      <a:pPr algn="l" fontAlgn="ctr"/>
                      <a:r>
                        <a:rPr lang="zh-CN" altLang="en-US" sz="1100" u="none" strike="noStrike" dirty="0">
                          <a:effectLst/>
                          <a:latin typeface="AR P丸ゴシック体M" panose="020B0600010101010101" pitchFamily="50" charset="-128"/>
                          <a:ea typeface="AR P丸ゴシック体M" panose="020B0600010101010101" pitchFamily="50" charset="-128"/>
                        </a:rPr>
                        <a:t> 可茂地域救急</a:t>
                      </a:r>
                      <a:r>
                        <a:rPr lang="ja-JP" altLang="en-US" sz="1100" u="none" strike="noStrike" dirty="0">
                          <a:effectLst/>
                          <a:latin typeface="AR P丸ゴシック体M" panose="020B0600010101010101" pitchFamily="50" charset="-128"/>
                          <a:ea typeface="AR P丸ゴシック体M" panose="020B0600010101010101" pitchFamily="50" charset="-128"/>
                        </a:rPr>
                        <a:t>医療情報センター</a:t>
                      </a:r>
                      <a:endParaRPr lang="zh-CN"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434" marR="4434" marT="44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美濃加茂市加茂川町３－７－７</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434" marR="4434" marT="44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300" u="none" strike="noStrike" dirty="0">
                          <a:effectLst/>
                          <a:latin typeface="AR P丸ゴシック体M" panose="020B0600010101010101" pitchFamily="50" charset="-128"/>
                          <a:ea typeface="AR P丸ゴシック体M" panose="020B0600010101010101" pitchFamily="50" charset="-128"/>
                        </a:rPr>
                        <a:t> ０５７４－２５－３７９９</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434" marR="4434" marT="44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救急車を要請するほどではない急病人やけが　</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人が発生した時にご利用下さい。（２４時間対応）</a:t>
                      </a:r>
                    </a:p>
                  </a:txBody>
                  <a:tcPr marL="4434" marR="4434" marT="44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9161459"/>
                  </a:ext>
                </a:extLst>
              </a:tr>
              <a:tr h="479567">
                <a:tc>
                  <a:txBody>
                    <a:bodyPr/>
                    <a:lstStyle/>
                    <a:p>
                      <a:pPr algn="l" fontAlgn="ctr"/>
                      <a:r>
                        <a:rPr lang="en-US" altLang="zh-CN"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消費生活相談室</a:t>
                      </a:r>
                      <a:endParaRPr lang="zh-CN"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434" marR="4434" marT="44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zh-TW"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美濃加茂市太田町３４３１－１</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434" marR="4434" marT="44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０５７４－２５－２１１１</a:t>
                      </a:r>
                      <a:endParaRPr lang="en-US" altLang="ja-JP"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　　　　　　　（代表）</a:t>
                      </a:r>
                    </a:p>
                  </a:txBody>
                  <a:tcPr marL="4434" marR="4434" marT="44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訪問販売、電話勧誘、架空請求等の消費生活　</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に関する相談。</a:t>
                      </a:r>
                    </a:p>
                  </a:txBody>
                  <a:tcPr marL="4434" marR="4434" marT="44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3575764"/>
                  </a:ext>
                </a:extLst>
              </a:tr>
              <a:tr h="429059">
                <a:tc>
                  <a:txBody>
                    <a:bodyPr/>
                    <a:lstStyle/>
                    <a:p>
                      <a:pPr algn="l" fontAlgn="ctr"/>
                      <a:r>
                        <a:rPr lang="en-US" altLang="zh-CN"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みのかも健康ほっとダイヤル</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434" marR="4434" marT="44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434" marR="4434" marT="44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０１２０－２３８－００７</a:t>
                      </a:r>
                      <a:endParaRPr lang="en-US" altLang="ja-JP"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434" marR="4434" marT="44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健康、医療に関すること、育児、認知症、介護</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などの相談を受け付けています。（２４時間対応）</a:t>
                      </a:r>
                    </a:p>
                  </a:txBody>
                  <a:tcPr marL="4434" marR="4434" marT="44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4727326"/>
                  </a:ext>
                </a:extLst>
              </a:tr>
            </a:tbl>
          </a:graphicData>
        </a:graphic>
      </p:graphicFrame>
      <p:sp>
        <p:nvSpPr>
          <p:cNvPr id="7" name="フッター プレースホルダー 6">
            <a:extLst>
              <a:ext uri="{FF2B5EF4-FFF2-40B4-BE49-F238E27FC236}">
                <a16:creationId xmlns:a16="http://schemas.microsoft.com/office/drawing/2014/main" id="{CFC1A41D-A315-45A0-95E3-D690AEA1A954}"/>
              </a:ext>
            </a:extLst>
          </p:cNvPr>
          <p:cNvSpPr>
            <a:spLocks noGrp="1"/>
          </p:cNvSpPr>
          <p:nvPr>
            <p:ph type="ftr" sz="quarter" idx="11"/>
          </p:nvPr>
        </p:nvSpPr>
        <p:spPr/>
        <p:txBody>
          <a:bodyPr/>
          <a:lstStyle/>
          <a:p>
            <a:r>
              <a:rPr lang="ja-JP" altLang="en-US" b="1" dirty="0">
                <a:solidFill>
                  <a:schemeClr val="tx1"/>
                </a:solidFill>
              </a:rPr>
              <a:t>１２</a:t>
            </a:r>
            <a:endParaRPr lang="en-US" b="1" dirty="0">
              <a:solidFill>
                <a:schemeClr val="tx1"/>
              </a:solidFill>
            </a:endParaRPr>
          </a:p>
        </p:txBody>
      </p:sp>
    </p:spTree>
    <p:extLst>
      <p:ext uri="{BB962C8B-B14F-4D97-AF65-F5344CB8AC3E}">
        <p14:creationId xmlns:p14="http://schemas.microsoft.com/office/powerpoint/2010/main" val="3965605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019952BC-8C00-4708-887E-BBF7F5CB217B}"/>
              </a:ext>
            </a:extLst>
          </p:cNvPr>
          <p:cNvSpPr>
            <a:spLocks noGrp="1"/>
          </p:cNvSpPr>
          <p:nvPr>
            <p:ph type="title"/>
          </p:nvPr>
        </p:nvSpPr>
        <p:spPr>
          <a:xfrm>
            <a:off x="307760" y="353601"/>
            <a:ext cx="5524869" cy="677105"/>
          </a:xfrm>
        </p:spPr>
        <p:txBody>
          <a:bodyPr>
            <a:normAutofit fontScale="90000"/>
          </a:bodyPr>
          <a:lstStyle/>
          <a:p>
            <a:r>
              <a:rPr kumimoji="1" lang="ja-JP" altLang="en-US" dirty="0">
                <a:solidFill>
                  <a:schemeClr val="tx1"/>
                </a:solidFill>
                <a:latin typeface="AR P丸ゴシック体E" panose="020F0900000000000000" pitchFamily="50" charset="-128"/>
                <a:ea typeface="AR P丸ゴシック体E" panose="020F0900000000000000" pitchFamily="50" charset="-128"/>
              </a:rPr>
              <a:t>配食・食生活サポート①</a:t>
            </a:r>
          </a:p>
        </p:txBody>
      </p:sp>
      <p:graphicFrame>
        <p:nvGraphicFramePr>
          <p:cNvPr id="2" name="コンテンツ プレースホルダー 1">
            <a:extLst>
              <a:ext uri="{FF2B5EF4-FFF2-40B4-BE49-F238E27FC236}">
                <a16:creationId xmlns:a16="http://schemas.microsoft.com/office/drawing/2014/main" id="{5AFB52F5-7D7C-4844-869C-E850747EAAEE}"/>
              </a:ext>
            </a:extLst>
          </p:cNvPr>
          <p:cNvGraphicFramePr>
            <a:graphicFrameLocks noGrp="1"/>
          </p:cNvGraphicFramePr>
          <p:nvPr>
            <p:ph idx="1"/>
            <p:extLst>
              <p:ext uri="{D42A27DB-BD31-4B8C-83A1-F6EECF244321}">
                <p14:modId xmlns:p14="http://schemas.microsoft.com/office/powerpoint/2010/main" val="342910756"/>
              </p:ext>
            </p:extLst>
          </p:nvPr>
        </p:nvGraphicFramePr>
        <p:xfrm>
          <a:off x="307760" y="1264434"/>
          <a:ext cx="9360023" cy="4861159"/>
        </p:xfrm>
        <a:graphic>
          <a:graphicData uri="http://schemas.openxmlformats.org/drawingml/2006/table">
            <a:tbl>
              <a:tblPr>
                <a:tableStyleId>{5C22544A-7EE6-4342-B048-85BDC9FD1C3A}</a:tableStyleId>
              </a:tblPr>
              <a:tblGrid>
                <a:gridCol w="1342700">
                  <a:extLst>
                    <a:ext uri="{9D8B030D-6E8A-4147-A177-3AD203B41FA5}">
                      <a16:colId xmlns:a16="http://schemas.microsoft.com/office/drawing/2014/main" val="1887388773"/>
                    </a:ext>
                  </a:extLst>
                </a:gridCol>
                <a:gridCol w="1393472">
                  <a:extLst>
                    <a:ext uri="{9D8B030D-6E8A-4147-A177-3AD203B41FA5}">
                      <a16:colId xmlns:a16="http://schemas.microsoft.com/office/drawing/2014/main" val="3757451496"/>
                    </a:ext>
                  </a:extLst>
                </a:gridCol>
                <a:gridCol w="1424031">
                  <a:extLst>
                    <a:ext uri="{9D8B030D-6E8A-4147-A177-3AD203B41FA5}">
                      <a16:colId xmlns:a16="http://schemas.microsoft.com/office/drawing/2014/main" val="1321107048"/>
                    </a:ext>
                  </a:extLst>
                </a:gridCol>
                <a:gridCol w="1364666">
                  <a:extLst>
                    <a:ext uri="{9D8B030D-6E8A-4147-A177-3AD203B41FA5}">
                      <a16:colId xmlns:a16="http://schemas.microsoft.com/office/drawing/2014/main" val="1752534698"/>
                    </a:ext>
                  </a:extLst>
                </a:gridCol>
                <a:gridCol w="2331176">
                  <a:extLst>
                    <a:ext uri="{9D8B030D-6E8A-4147-A177-3AD203B41FA5}">
                      <a16:colId xmlns:a16="http://schemas.microsoft.com/office/drawing/2014/main" val="1869339906"/>
                    </a:ext>
                  </a:extLst>
                </a:gridCol>
                <a:gridCol w="1503978">
                  <a:extLst>
                    <a:ext uri="{9D8B030D-6E8A-4147-A177-3AD203B41FA5}">
                      <a16:colId xmlns:a16="http://schemas.microsoft.com/office/drawing/2014/main" val="2547012944"/>
                    </a:ext>
                  </a:extLst>
                </a:gridCol>
              </a:tblGrid>
              <a:tr h="347314">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社名・店舗名</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住　　所</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電　　話</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事業内容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提供可能なサービス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rPr>
                        <a:t>ちょっとひとこと</a:t>
                      </a: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extLst>
                  <a:ext uri="{0D108BD9-81ED-4DB2-BD59-A6C34878D82A}">
                    <a16:rowId xmlns:a16="http://schemas.microsoft.com/office/drawing/2014/main" val="657017820"/>
                  </a:ext>
                </a:extLst>
              </a:tr>
              <a:tr h="1813677">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キッチン花時計</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美濃加茂市加茂野町</a:t>
                      </a:r>
                      <a:endParaRPr lang="en-US" altLang="zh-TW" sz="1100" u="none" strike="noStrike" dirty="0">
                        <a:effectLst/>
                        <a:latin typeface="AR P丸ゴシック体M" panose="020B0600010101010101" pitchFamily="50" charset="-128"/>
                        <a:ea typeface="AR P丸ゴシック体M" panose="020B0600010101010101" pitchFamily="50" charset="-128"/>
                      </a:endParaRPr>
                    </a:p>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加茂野</a:t>
                      </a:r>
                      <a:r>
                        <a:rPr lang="ja-JP" altLang="en-US" sz="1100" u="none" strike="noStrike" dirty="0">
                          <a:effectLst/>
                          <a:latin typeface="AR P丸ゴシック体M" panose="020B0600010101010101" pitchFamily="50" charset="-128"/>
                          <a:ea typeface="AR P丸ゴシック体M" panose="020B0600010101010101" pitchFamily="50" charset="-128"/>
                        </a:rPr>
                        <a:t>１８－２６</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en-US" altLang="ja-JP" sz="1300" u="none" strike="noStrike" dirty="0">
                          <a:effectLst/>
                          <a:latin typeface="AR P丸ゴシック体M" panose="020B0600010101010101" pitchFamily="50" charset="-128"/>
                          <a:ea typeface="AR P丸ゴシック体M" panose="020B0600010101010101" pitchFamily="50" charset="-128"/>
                        </a:rPr>
                        <a:t>TEL</a:t>
                      </a:r>
                    </a:p>
                    <a:p>
                      <a:pPr algn="l" fontAlgn="ctr"/>
                      <a:r>
                        <a:rPr lang="ja-JP" altLang="en-US" sz="1300" u="none" strike="noStrike" dirty="0">
                          <a:effectLst/>
                          <a:latin typeface="AR P丸ゴシック体M" panose="020B0600010101010101" pitchFamily="50" charset="-128"/>
                          <a:ea typeface="AR P丸ゴシック体M" panose="020B0600010101010101" pitchFamily="50" charset="-128"/>
                        </a:rPr>
                        <a:t> ０５７４－</a:t>
                      </a:r>
                      <a:endParaRPr lang="en-US" altLang="ja-JP" sz="13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300" u="none" strike="noStrike" dirty="0">
                          <a:effectLst/>
                          <a:latin typeface="AR P丸ゴシック体M" panose="020B0600010101010101" pitchFamily="50" charset="-128"/>
                          <a:ea typeface="AR P丸ゴシック体M" panose="020B0600010101010101" pitchFamily="50" charset="-128"/>
                        </a:rPr>
                        <a:t> </a:t>
                      </a:r>
                      <a:r>
                        <a:rPr lang="ja-JP" altLang="en-US" sz="1300" u="none" strike="noStrike" dirty="0">
                          <a:effectLst/>
                          <a:latin typeface="AR P丸ゴシック体M" panose="020B0600010101010101" pitchFamily="50" charset="-128"/>
                          <a:ea typeface="AR P丸ゴシック体M" panose="020B0600010101010101" pitchFamily="50" charset="-128"/>
                        </a:rPr>
                        <a:t>　４９－９６６０</a:t>
                      </a:r>
                      <a:endParaRPr lang="en-US" altLang="ja-JP" sz="1300" u="none" strike="noStrike" dirty="0">
                        <a:effectLst/>
                        <a:latin typeface="AR P丸ゴシック体M" panose="020B0600010101010101" pitchFamily="50" charset="-128"/>
                        <a:ea typeface="AR P丸ゴシック体M" panose="020B0600010101010101" pitchFamily="50" charset="-128"/>
                      </a:endParaRPr>
                    </a:p>
                    <a:p>
                      <a:pPr algn="l" fontAlgn="ctr"/>
                      <a:endParaRPr lang="en-US" altLang="ja-JP" sz="7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300" u="none" strike="noStrike" dirty="0">
                          <a:effectLst/>
                          <a:latin typeface="AR P丸ゴシック体M" panose="020B0600010101010101" pitchFamily="50" charset="-128"/>
                          <a:ea typeface="AR P丸ゴシック体M" panose="020B0600010101010101" pitchFamily="50" charset="-128"/>
                        </a:rPr>
                        <a:t> ０８０－</a:t>
                      </a:r>
                      <a:endParaRPr lang="en-US" altLang="ja-JP" sz="13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300" u="none" strike="noStrike" dirty="0">
                          <a:effectLst/>
                          <a:latin typeface="AR P丸ゴシック体M" panose="020B0600010101010101" pitchFamily="50" charset="-128"/>
                          <a:ea typeface="AR P丸ゴシック体M" panose="020B0600010101010101" pitchFamily="50" charset="-128"/>
                        </a:rPr>
                        <a:t> </a:t>
                      </a:r>
                      <a:r>
                        <a:rPr lang="ja-JP" altLang="en-US" sz="1300" u="none" strike="noStrike" dirty="0">
                          <a:effectLst/>
                          <a:latin typeface="AR P丸ゴシック体M" panose="020B0600010101010101" pitchFamily="50" charset="-128"/>
                          <a:ea typeface="AR P丸ゴシック体M" panose="020B0600010101010101" pitchFamily="50" charset="-128"/>
                        </a:rPr>
                        <a:t>　４２１８－３４４６</a:t>
                      </a:r>
                      <a:endParaRPr lang="en-US" altLang="ja-JP" sz="1300" u="none" strike="noStrike" dirty="0">
                        <a:effectLst/>
                        <a:latin typeface="AR P丸ゴシック体M" panose="020B0600010101010101" pitchFamily="50" charset="-128"/>
                        <a:ea typeface="AR P丸ゴシック体M" panose="020B0600010101010101" pitchFamily="50" charset="-128"/>
                      </a:endParaRPr>
                    </a:p>
                    <a:p>
                      <a:pPr algn="l" fontAlgn="ctr"/>
                      <a:endParaRPr lang="en-US" altLang="ja-JP" sz="7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 FAX</a:t>
                      </a:r>
                    </a:p>
                    <a:p>
                      <a:pPr algn="l" fontAlgn="ctr"/>
                      <a:r>
                        <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 ０５７４－</a:t>
                      </a:r>
                      <a:endParaRPr lang="en-US" altLang="ja-JP"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　４９－９６６２</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配食、食品（米）配達、</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その他</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①美濃加茂市在住の高齢者のみの世</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 帯に月～金の夕食を午後１時３０分か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ら午後４時３０分の間にご自宅にお届</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けし、安否確認をしてます。</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１食５００円　惣菜のみ４００円</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②お米を生産し、白米１㎏ ３３０円で販</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売します。（配達可）</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配食サービス利用者割引有</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価格は全て税込</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地元農家直送の野菜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とお米を使用して調理</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しています。</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おせち料理、赤飯、切</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り餅の注文販売もして</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います。</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5401502"/>
                  </a:ext>
                </a:extLst>
              </a:tr>
              <a:tr h="2700168">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生活協同組合</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コープぎふ </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多治見支所</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多治見市旭ヶ丘</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１０－６－１００</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100" u="none" strike="noStrike" dirty="0">
                          <a:effectLst/>
                          <a:latin typeface="AR P丸ゴシック体M" panose="020B0600010101010101" pitchFamily="50" charset="-128"/>
                          <a:ea typeface="AR P丸ゴシック体M" panose="020B0600010101010101" pitchFamily="50" charset="-128"/>
                        </a:rPr>
                        <a:t> </a:t>
                      </a:r>
                      <a:r>
                        <a:rPr lang="en-US" sz="1300" u="none" strike="noStrike" dirty="0">
                          <a:effectLst/>
                          <a:latin typeface="AR P丸ゴシック体M" panose="020B0600010101010101" pitchFamily="50" charset="-128"/>
                          <a:ea typeface="AR P丸ゴシック体M" panose="020B0600010101010101" pitchFamily="50" charset="-128"/>
                        </a:rPr>
                        <a:t>TEL</a:t>
                      </a:r>
                    </a:p>
                    <a:p>
                      <a:pPr algn="l" fontAlgn="ctr"/>
                      <a:r>
                        <a:rPr lang="en-US" altLang="ja-JP" sz="1300" u="none" strike="noStrike" dirty="0">
                          <a:effectLst/>
                          <a:latin typeface="AR P丸ゴシック体M" panose="020B0600010101010101" pitchFamily="50" charset="-128"/>
                          <a:ea typeface="AR P丸ゴシック体M" panose="020B0600010101010101" pitchFamily="50" charset="-128"/>
                        </a:rPr>
                        <a:t> </a:t>
                      </a:r>
                      <a:r>
                        <a:rPr lang="ja-JP" altLang="en-US" sz="1300" u="none" strike="noStrike" dirty="0">
                          <a:effectLst/>
                          <a:latin typeface="AR P丸ゴシック体M" panose="020B0600010101010101" pitchFamily="50" charset="-128"/>
                          <a:ea typeface="AR P丸ゴシック体M" panose="020B0600010101010101" pitchFamily="50" charset="-128"/>
                        </a:rPr>
                        <a:t>０５７２ー</a:t>
                      </a:r>
                      <a:endParaRPr lang="en-US" sz="1300" u="none" strike="noStrike" dirty="0">
                        <a:effectLst/>
                        <a:latin typeface="AR P丸ゴシック体M" panose="020B0600010101010101" pitchFamily="50" charset="-128"/>
                        <a:ea typeface="AR P丸ゴシック体M" panose="020B0600010101010101" pitchFamily="50" charset="-128"/>
                      </a:endParaRPr>
                    </a:p>
                    <a:p>
                      <a:pPr algn="l" fontAlgn="ctr"/>
                      <a:r>
                        <a:rPr lang="en-US" sz="1300" u="none" strike="noStrike" dirty="0">
                          <a:effectLst/>
                          <a:latin typeface="AR P丸ゴシック体M" panose="020B0600010101010101" pitchFamily="50" charset="-128"/>
                          <a:ea typeface="AR P丸ゴシック体M" panose="020B0600010101010101" pitchFamily="50" charset="-128"/>
                        </a:rPr>
                        <a:t> </a:t>
                      </a:r>
                      <a:r>
                        <a:rPr lang="ja-JP" altLang="en-US" sz="1300" u="none" strike="noStrike" dirty="0">
                          <a:effectLst/>
                          <a:latin typeface="AR P丸ゴシック体M" panose="020B0600010101010101" pitchFamily="50" charset="-128"/>
                          <a:ea typeface="AR P丸ゴシック体M" panose="020B0600010101010101" pitchFamily="50" charset="-128"/>
                        </a:rPr>
                        <a:t>　２７ー８７５２</a:t>
                      </a:r>
                      <a:br>
                        <a:rPr lang="en-US" sz="1300" u="none" strike="noStrike" dirty="0">
                          <a:effectLst/>
                          <a:latin typeface="AR P丸ゴシック体M" panose="020B0600010101010101" pitchFamily="50" charset="-128"/>
                          <a:ea typeface="AR P丸ゴシック体M" panose="020B0600010101010101" pitchFamily="50" charset="-128"/>
                        </a:rPr>
                      </a:br>
                      <a:r>
                        <a:rPr lang="en-US" sz="1300" u="none" strike="noStrike" dirty="0">
                          <a:effectLst/>
                          <a:latin typeface="AR P丸ゴシック体M" panose="020B0600010101010101" pitchFamily="50" charset="-128"/>
                          <a:ea typeface="AR P丸ゴシック体M" panose="020B0600010101010101" pitchFamily="50" charset="-128"/>
                        </a:rPr>
                        <a:t> </a:t>
                      </a:r>
                    </a:p>
                    <a:p>
                      <a:pPr algn="l" fontAlgn="ctr"/>
                      <a:r>
                        <a:rPr lang="en-US" sz="1300" u="none" strike="noStrike" dirty="0">
                          <a:effectLst/>
                          <a:latin typeface="AR P丸ゴシック体M" panose="020B0600010101010101" pitchFamily="50" charset="-128"/>
                          <a:ea typeface="AR P丸ゴシック体M" panose="020B0600010101010101" pitchFamily="50" charset="-128"/>
                        </a:rPr>
                        <a:t> </a:t>
                      </a:r>
                      <a:r>
                        <a:rPr lang="en-US" altLang="ja-JP" sz="1300" u="none" strike="noStrike" dirty="0">
                          <a:effectLst/>
                          <a:latin typeface="AR P丸ゴシック体M" panose="020B0600010101010101" pitchFamily="50" charset="-128"/>
                          <a:ea typeface="AR P丸ゴシック体M" panose="020B0600010101010101" pitchFamily="50" charset="-128"/>
                        </a:rPr>
                        <a:t>FAX</a:t>
                      </a:r>
                    </a:p>
                    <a:p>
                      <a:pPr algn="l" fontAlgn="ctr"/>
                      <a:r>
                        <a:rPr lang="en-US" altLang="ja-JP" sz="1300" u="none" strike="noStrike" dirty="0">
                          <a:effectLst/>
                          <a:latin typeface="AR P丸ゴシック体M" panose="020B0600010101010101" pitchFamily="50" charset="-128"/>
                          <a:ea typeface="AR P丸ゴシック体M" panose="020B0600010101010101" pitchFamily="50" charset="-128"/>
                        </a:rPr>
                        <a:t> </a:t>
                      </a:r>
                      <a:r>
                        <a:rPr lang="ja-JP" altLang="en-US" sz="1300" u="none" strike="noStrike" dirty="0">
                          <a:effectLst/>
                          <a:latin typeface="AR P丸ゴシック体M" panose="020B0600010101010101" pitchFamily="50" charset="-128"/>
                          <a:ea typeface="AR P丸ゴシック体M" panose="020B0600010101010101" pitchFamily="50" charset="-128"/>
                        </a:rPr>
                        <a:t>０５７２－</a:t>
                      </a:r>
                      <a:endParaRPr lang="en-US" altLang="ja-JP" sz="13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300" u="none" strike="noStrike" dirty="0">
                          <a:effectLst/>
                          <a:latin typeface="AR P丸ゴシック体M" panose="020B0600010101010101" pitchFamily="50" charset="-128"/>
                          <a:ea typeface="AR P丸ゴシック体M" panose="020B0600010101010101" pitchFamily="50" charset="-128"/>
                        </a:rPr>
                        <a:t> 　２９－３７２８</a:t>
                      </a:r>
                      <a:endParaRPr lang="en-US" sz="1300" u="none" strike="noStrike" dirty="0">
                        <a:effectLst/>
                        <a:latin typeface="AR P丸ゴシック体M" panose="020B0600010101010101" pitchFamily="50" charset="-128"/>
                        <a:ea typeface="AR P丸ゴシック体M" panose="020B0600010101010101" pitchFamily="50" charset="-128"/>
                      </a:endParaRPr>
                    </a:p>
                    <a:p>
                      <a:pPr algn="l" fontAlgn="ctr"/>
                      <a:endParaRPr 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食品から雑貨まで</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配送します。</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美濃加茂市内に限らず、岐阜県内</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全域に配送に伺います。毎週決まっ </a:t>
                      </a:r>
                      <a:br>
                        <a:rPr lang="en-US" altLang="ja-JP" sz="1100" u="none" strike="noStrike" dirty="0">
                          <a:effectLst/>
                          <a:latin typeface="AR P丸ゴシック体M" panose="020B0600010101010101" pitchFamily="50" charset="-128"/>
                          <a:ea typeface="AR P丸ゴシック体M" panose="020B0600010101010101" pitchFamily="50" charset="-128"/>
                        </a:rPr>
                      </a:b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た曜日にご注文商品をお届けします。</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暮らしに必要なものがそろいます。</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ご不在でもご指定の場所に保冷箱</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に入れてお届けします。利用料のサ</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ポート割引もあります。</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「重い荷物が自宅に届くので負担</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が減りました」</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「お取り寄せグルメが楽しみです」</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等の声をいただいています。</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お一人からのご利用可能です。</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見守りサービスも行っています。</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「健康管理食・介護食」のお届けをス</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タートしました。幅広いサービスをみ</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なさまの暮らしにお役立てください。</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幅広いサービスで地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域のみなさまのお役立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ちに向け頑張らせてい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ただきます。まずはご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相談ください。</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7774874"/>
                  </a:ext>
                </a:extLst>
              </a:tr>
            </a:tbl>
          </a:graphicData>
        </a:graphic>
      </p:graphicFrame>
      <p:pic>
        <p:nvPicPr>
          <p:cNvPr id="5122" name="Picture 2">
            <a:extLst>
              <a:ext uri="{FF2B5EF4-FFF2-40B4-BE49-F238E27FC236}">
                <a16:creationId xmlns:a16="http://schemas.microsoft.com/office/drawing/2014/main" id="{9FF8FA27-8820-4F71-A0E5-F73A575A23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796" y="5610396"/>
            <a:ext cx="949877" cy="894003"/>
          </a:xfrm>
          <a:prstGeom prst="rect">
            <a:avLst/>
          </a:prstGeom>
          <a:noFill/>
          <a:extLst>
            <a:ext uri="{909E8E84-426E-40DD-AFC4-6F175D3DCCD1}">
              <a14:hiddenFill xmlns:a14="http://schemas.microsoft.com/office/drawing/2010/main">
                <a:solidFill>
                  <a:srgbClr val="FFFFFF"/>
                </a:solidFill>
              </a14:hiddenFill>
            </a:ext>
          </a:extLst>
        </p:spPr>
      </p:pic>
      <p:sp>
        <p:nvSpPr>
          <p:cNvPr id="7" name="フッター プレースホルダー 6">
            <a:extLst>
              <a:ext uri="{FF2B5EF4-FFF2-40B4-BE49-F238E27FC236}">
                <a16:creationId xmlns:a16="http://schemas.microsoft.com/office/drawing/2014/main" id="{00B68B7B-71E2-470B-B9CA-F03285E2175D}"/>
              </a:ext>
            </a:extLst>
          </p:cNvPr>
          <p:cNvSpPr>
            <a:spLocks noGrp="1"/>
          </p:cNvSpPr>
          <p:nvPr>
            <p:ph type="ftr" sz="quarter" idx="11"/>
          </p:nvPr>
        </p:nvSpPr>
        <p:spPr/>
        <p:txBody>
          <a:bodyPr/>
          <a:lstStyle/>
          <a:p>
            <a:r>
              <a:rPr lang="ja-JP" altLang="en-US" b="1" dirty="0">
                <a:solidFill>
                  <a:schemeClr val="tx1"/>
                </a:solidFill>
              </a:rPr>
              <a:t>１３</a:t>
            </a:r>
            <a:endParaRPr lang="en-US" b="1" dirty="0">
              <a:solidFill>
                <a:schemeClr val="tx1"/>
              </a:solidFill>
            </a:endParaRPr>
          </a:p>
        </p:txBody>
      </p:sp>
    </p:spTree>
    <p:extLst>
      <p:ext uri="{BB962C8B-B14F-4D97-AF65-F5344CB8AC3E}">
        <p14:creationId xmlns:p14="http://schemas.microsoft.com/office/powerpoint/2010/main" val="529304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26DB222D-0238-47A1-91BB-A37A4552A9AF}"/>
              </a:ext>
            </a:extLst>
          </p:cNvPr>
          <p:cNvSpPr>
            <a:spLocks noGrp="1"/>
          </p:cNvSpPr>
          <p:nvPr>
            <p:ph type="title"/>
          </p:nvPr>
        </p:nvSpPr>
        <p:spPr>
          <a:xfrm>
            <a:off x="413852" y="756339"/>
            <a:ext cx="5560820" cy="825488"/>
          </a:xfrm>
        </p:spPr>
        <p:txBody>
          <a:bodyPr>
            <a:normAutofit fontScale="90000"/>
          </a:bodyPr>
          <a:lstStyle/>
          <a:p>
            <a:r>
              <a:rPr kumimoji="1" lang="ja-JP" altLang="en-US" dirty="0">
                <a:solidFill>
                  <a:schemeClr val="tx1"/>
                </a:solidFill>
                <a:latin typeface="AR P丸ゴシック体E" panose="020F0900000000000000" pitchFamily="50" charset="-128"/>
                <a:ea typeface="AR P丸ゴシック体E" panose="020F0900000000000000" pitchFamily="50" charset="-128"/>
              </a:rPr>
              <a:t>配食・食生活サポート②</a:t>
            </a:r>
          </a:p>
        </p:txBody>
      </p:sp>
      <p:graphicFrame>
        <p:nvGraphicFramePr>
          <p:cNvPr id="5" name="コンテンツ プレースホルダー 1">
            <a:extLst>
              <a:ext uri="{FF2B5EF4-FFF2-40B4-BE49-F238E27FC236}">
                <a16:creationId xmlns:a16="http://schemas.microsoft.com/office/drawing/2014/main" id="{E66B6D1C-8651-43A6-BED9-4F141934055A}"/>
              </a:ext>
            </a:extLst>
          </p:cNvPr>
          <p:cNvGraphicFramePr>
            <a:graphicFrameLocks noGrp="1"/>
          </p:cNvGraphicFramePr>
          <p:nvPr>
            <p:ph idx="1"/>
            <p:extLst>
              <p:ext uri="{D42A27DB-BD31-4B8C-83A1-F6EECF244321}">
                <p14:modId xmlns:p14="http://schemas.microsoft.com/office/powerpoint/2010/main" val="41447590"/>
              </p:ext>
            </p:extLst>
          </p:nvPr>
        </p:nvGraphicFramePr>
        <p:xfrm>
          <a:off x="413852" y="1930064"/>
          <a:ext cx="9157940" cy="3710267"/>
        </p:xfrm>
        <a:graphic>
          <a:graphicData uri="http://schemas.openxmlformats.org/drawingml/2006/table">
            <a:tbl>
              <a:tblPr>
                <a:tableStyleId>{5C22544A-7EE6-4342-B048-85BDC9FD1C3A}</a:tableStyleId>
              </a:tblPr>
              <a:tblGrid>
                <a:gridCol w="1173031">
                  <a:extLst>
                    <a:ext uri="{9D8B030D-6E8A-4147-A177-3AD203B41FA5}">
                      <a16:colId xmlns:a16="http://schemas.microsoft.com/office/drawing/2014/main" val="1887388773"/>
                    </a:ext>
                  </a:extLst>
                </a:gridCol>
                <a:gridCol w="1038688">
                  <a:extLst>
                    <a:ext uri="{9D8B030D-6E8A-4147-A177-3AD203B41FA5}">
                      <a16:colId xmlns:a16="http://schemas.microsoft.com/office/drawing/2014/main" val="3757451496"/>
                    </a:ext>
                  </a:extLst>
                </a:gridCol>
                <a:gridCol w="1175736">
                  <a:extLst>
                    <a:ext uri="{9D8B030D-6E8A-4147-A177-3AD203B41FA5}">
                      <a16:colId xmlns:a16="http://schemas.microsoft.com/office/drawing/2014/main" val="1321107048"/>
                    </a:ext>
                  </a:extLst>
                </a:gridCol>
                <a:gridCol w="1622949">
                  <a:extLst>
                    <a:ext uri="{9D8B030D-6E8A-4147-A177-3AD203B41FA5}">
                      <a16:colId xmlns:a16="http://schemas.microsoft.com/office/drawing/2014/main" val="1752534698"/>
                    </a:ext>
                  </a:extLst>
                </a:gridCol>
                <a:gridCol w="2344259">
                  <a:extLst>
                    <a:ext uri="{9D8B030D-6E8A-4147-A177-3AD203B41FA5}">
                      <a16:colId xmlns:a16="http://schemas.microsoft.com/office/drawing/2014/main" val="1869339906"/>
                    </a:ext>
                  </a:extLst>
                </a:gridCol>
                <a:gridCol w="1803277">
                  <a:extLst>
                    <a:ext uri="{9D8B030D-6E8A-4147-A177-3AD203B41FA5}">
                      <a16:colId xmlns:a16="http://schemas.microsoft.com/office/drawing/2014/main" val="2547012944"/>
                    </a:ext>
                  </a:extLst>
                </a:gridCol>
              </a:tblGrid>
              <a:tr h="324787">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社名・店舗名</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住　　所</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電　　話</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事業内容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提供可能なサービス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rPr>
                        <a:t>ちょっとひとこと</a:t>
                      </a: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extLst>
                  <a:ext uri="{0D108BD9-81ED-4DB2-BD59-A6C34878D82A}">
                    <a16:rowId xmlns:a16="http://schemas.microsoft.com/office/drawing/2014/main" val="657017820"/>
                  </a:ext>
                </a:extLst>
              </a:tr>
              <a:tr h="3385480">
                <a:tc>
                  <a:txBody>
                    <a:bodyPr/>
                    <a:lstStyle/>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（株）ヨシケイ岐阜</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関営業所</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関市戸田</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５６－１</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ja-JP" altLang="en-US" sz="1300" u="none" strike="noStrike" dirty="0">
                          <a:effectLst/>
                          <a:latin typeface="AR P丸ゴシック体M" panose="020B0600010101010101" pitchFamily="50" charset="-128"/>
                          <a:ea typeface="AR P丸ゴシック体M" panose="020B0600010101010101" pitchFamily="50" charset="-128"/>
                        </a:rPr>
                        <a:t>０１２０－</a:t>
                      </a:r>
                      <a:endParaRPr lang="en-US" altLang="ja-JP" sz="13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300" u="none" strike="noStrike" dirty="0">
                          <a:effectLst/>
                          <a:latin typeface="AR P丸ゴシック体M" panose="020B0600010101010101" pitchFamily="50" charset="-128"/>
                          <a:ea typeface="AR P丸ゴシック体M" panose="020B0600010101010101" pitchFamily="50" charset="-128"/>
                        </a:rPr>
                        <a:t> 　８５－４４４１</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夕食食材・冷凍弁当宅配</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買い物になかなか行けない方、夕</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食にお困りの方ヨシケイの冷凍弁当</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なら</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○調理済みだからすぐに食べられる</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○火を使わないから安心、安全</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○栄養バランスが整っている</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○和・洋・中の日替わり献立</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例えば</a:t>
                      </a:r>
                      <a:r>
                        <a:rPr lang="en-US" altLang="ja-JP" sz="1100" u="none" strike="noStrike" dirty="0">
                          <a:effectLst/>
                          <a:latin typeface="AR P丸ゴシック体M" panose="020B0600010101010101" pitchFamily="50" charset="-128"/>
                          <a:ea typeface="AR P丸ゴシック体M" panose="020B0600010101010101" pitchFamily="50" charset="-128"/>
                        </a:rPr>
                        <a:t>…</a:t>
                      </a:r>
                      <a:br>
                        <a:rPr lang="en-US" altLang="ja-JP"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野菜がたくさん摂れる</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２食セット　１，２８０円</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お手頃価格で続けやすい</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３食セット　１，０３０円</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その他メニュー豊富にご用意いた</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しております。</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担当のスマイルスタッフがお伺い致</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しますのでご相談下さい。</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配達料金もかかりませんので、是非</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この機会にご利用ください。</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ヨシケイは皆様の健康を</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第一に考えております。</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お役にたてるよう真心を</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込めてお届けいたします。</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まずはお試しを。</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2043167"/>
                  </a:ext>
                </a:extLst>
              </a:tr>
            </a:tbl>
          </a:graphicData>
        </a:graphic>
      </p:graphicFrame>
      <p:pic>
        <p:nvPicPr>
          <p:cNvPr id="1026" name="Picture 2" descr="ソース画像を表示">
            <a:extLst>
              <a:ext uri="{FF2B5EF4-FFF2-40B4-BE49-F238E27FC236}">
                <a16:creationId xmlns:a16="http://schemas.microsoft.com/office/drawing/2014/main" id="{921501D1-3BF9-4DBE-A862-2160DFAB34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4500" y="548273"/>
            <a:ext cx="1013029" cy="10130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ソース画像を表示">
            <a:extLst>
              <a:ext uri="{FF2B5EF4-FFF2-40B4-BE49-F238E27FC236}">
                <a16:creationId xmlns:a16="http://schemas.microsoft.com/office/drawing/2014/main" id="{1197926A-4948-4D91-8088-00B0837042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1831" y="819383"/>
            <a:ext cx="1013029" cy="1013029"/>
          </a:xfrm>
          <a:prstGeom prst="rect">
            <a:avLst/>
          </a:prstGeom>
          <a:noFill/>
          <a:extLst>
            <a:ext uri="{909E8E84-426E-40DD-AFC4-6F175D3DCCD1}">
              <a14:hiddenFill xmlns:a14="http://schemas.microsoft.com/office/drawing/2010/main">
                <a:solidFill>
                  <a:srgbClr val="FFFFFF"/>
                </a:solidFill>
              </a14:hiddenFill>
            </a:ext>
          </a:extLst>
        </p:spPr>
      </p:pic>
      <p:sp>
        <p:nvSpPr>
          <p:cNvPr id="7" name="フッター プレースホルダー 6">
            <a:extLst>
              <a:ext uri="{FF2B5EF4-FFF2-40B4-BE49-F238E27FC236}">
                <a16:creationId xmlns:a16="http://schemas.microsoft.com/office/drawing/2014/main" id="{20D0EC0B-C4F1-4C00-808E-E4A8B2818229}"/>
              </a:ext>
            </a:extLst>
          </p:cNvPr>
          <p:cNvSpPr>
            <a:spLocks noGrp="1"/>
          </p:cNvSpPr>
          <p:nvPr>
            <p:ph type="ftr" sz="quarter" idx="11"/>
          </p:nvPr>
        </p:nvSpPr>
        <p:spPr/>
        <p:txBody>
          <a:bodyPr/>
          <a:lstStyle/>
          <a:p>
            <a:r>
              <a:rPr lang="ja-JP" altLang="en-US" b="1" dirty="0">
                <a:solidFill>
                  <a:schemeClr val="tx1"/>
                </a:solidFill>
              </a:rPr>
              <a:t>１４</a:t>
            </a:r>
            <a:endParaRPr lang="en-US" b="1" dirty="0">
              <a:solidFill>
                <a:schemeClr val="tx1"/>
              </a:solidFill>
            </a:endParaRPr>
          </a:p>
        </p:txBody>
      </p:sp>
    </p:spTree>
    <p:extLst>
      <p:ext uri="{BB962C8B-B14F-4D97-AF65-F5344CB8AC3E}">
        <p14:creationId xmlns:p14="http://schemas.microsoft.com/office/powerpoint/2010/main" val="2256611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26DB222D-0238-47A1-91BB-A37A4552A9AF}"/>
              </a:ext>
            </a:extLst>
          </p:cNvPr>
          <p:cNvSpPr>
            <a:spLocks noGrp="1"/>
          </p:cNvSpPr>
          <p:nvPr>
            <p:ph type="title"/>
          </p:nvPr>
        </p:nvSpPr>
        <p:spPr>
          <a:xfrm>
            <a:off x="413852" y="756339"/>
            <a:ext cx="5560820" cy="825488"/>
          </a:xfrm>
        </p:spPr>
        <p:txBody>
          <a:bodyPr>
            <a:normAutofit fontScale="90000"/>
          </a:bodyPr>
          <a:lstStyle/>
          <a:p>
            <a:r>
              <a:rPr kumimoji="1" lang="ja-JP" altLang="en-US" dirty="0">
                <a:solidFill>
                  <a:schemeClr val="tx1"/>
                </a:solidFill>
                <a:latin typeface="AR P丸ゴシック体E" panose="020F0900000000000000" pitchFamily="50" charset="-128"/>
                <a:ea typeface="AR P丸ゴシック体E" panose="020F0900000000000000" pitchFamily="50" charset="-128"/>
              </a:rPr>
              <a:t>配食・食生活サポート③</a:t>
            </a:r>
          </a:p>
        </p:txBody>
      </p:sp>
      <p:graphicFrame>
        <p:nvGraphicFramePr>
          <p:cNvPr id="5" name="コンテンツ プレースホルダー 1">
            <a:extLst>
              <a:ext uri="{FF2B5EF4-FFF2-40B4-BE49-F238E27FC236}">
                <a16:creationId xmlns:a16="http://schemas.microsoft.com/office/drawing/2014/main" id="{E66B6D1C-8651-43A6-BED9-4F141934055A}"/>
              </a:ext>
            </a:extLst>
          </p:cNvPr>
          <p:cNvGraphicFramePr>
            <a:graphicFrameLocks noGrp="1"/>
          </p:cNvGraphicFramePr>
          <p:nvPr>
            <p:ph idx="1"/>
            <p:extLst>
              <p:ext uri="{D42A27DB-BD31-4B8C-83A1-F6EECF244321}">
                <p14:modId xmlns:p14="http://schemas.microsoft.com/office/powerpoint/2010/main" val="3997262277"/>
              </p:ext>
            </p:extLst>
          </p:nvPr>
        </p:nvGraphicFramePr>
        <p:xfrm>
          <a:off x="600283" y="1823532"/>
          <a:ext cx="8960967" cy="3710267"/>
        </p:xfrm>
        <a:graphic>
          <a:graphicData uri="http://schemas.openxmlformats.org/drawingml/2006/table">
            <a:tbl>
              <a:tblPr>
                <a:tableStyleId>{5C22544A-7EE6-4342-B048-85BDC9FD1C3A}</a:tableStyleId>
              </a:tblPr>
              <a:tblGrid>
                <a:gridCol w="1262901">
                  <a:extLst>
                    <a:ext uri="{9D8B030D-6E8A-4147-A177-3AD203B41FA5}">
                      <a16:colId xmlns:a16="http://schemas.microsoft.com/office/drawing/2014/main" val="1887388773"/>
                    </a:ext>
                  </a:extLst>
                </a:gridCol>
                <a:gridCol w="1120587">
                  <a:extLst>
                    <a:ext uri="{9D8B030D-6E8A-4147-A177-3AD203B41FA5}">
                      <a16:colId xmlns:a16="http://schemas.microsoft.com/office/drawing/2014/main" val="3757451496"/>
                    </a:ext>
                  </a:extLst>
                </a:gridCol>
                <a:gridCol w="1216142">
                  <a:extLst>
                    <a:ext uri="{9D8B030D-6E8A-4147-A177-3AD203B41FA5}">
                      <a16:colId xmlns:a16="http://schemas.microsoft.com/office/drawing/2014/main" val="1321107048"/>
                    </a:ext>
                  </a:extLst>
                </a:gridCol>
                <a:gridCol w="1155334">
                  <a:extLst>
                    <a:ext uri="{9D8B030D-6E8A-4147-A177-3AD203B41FA5}">
                      <a16:colId xmlns:a16="http://schemas.microsoft.com/office/drawing/2014/main" val="1752534698"/>
                    </a:ext>
                  </a:extLst>
                </a:gridCol>
                <a:gridCol w="2332815">
                  <a:extLst>
                    <a:ext uri="{9D8B030D-6E8A-4147-A177-3AD203B41FA5}">
                      <a16:colId xmlns:a16="http://schemas.microsoft.com/office/drawing/2014/main" val="1869339906"/>
                    </a:ext>
                  </a:extLst>
                </a:gridCol>
                <a:gridCol w="1873188">
                  <a:extLst>
                    <a:ext uri="{9D8B030D-6E8A-4147-A177-3AD203B41FA5}">
                      <a16:colId xmlns:a16="http://schemas.microsoft.com/office/drawing/2014/main" val="2547012944"/>
                    </a:ext>
                  </a:extLst>
                </a:gridCol>
              </a:tblGrid>
              <a:tr h="324787">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社名・店舗名</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住　　所</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電　　話</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事業内容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提供可能なサービス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rPr>
                        <a:t>ちょっとひとこと</a:t>
                      </a: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extLst>
                  <a:ext uri="{0D108BD9-81ED-4DB2-BD59-A6C34878D82A}">
                    <a16:rowId xmlns:a16="http://schemas.microsoft.com/office/drawing/2014/main" val="657017820"/>
                  </a:ext>
                </a:extLst>
              </a:tr>
              <a:tr h="33854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まごころ食堂　</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ctr"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まごころサポート</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ctr"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ぎふりんごの花店</a:t>
                      </a: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岐阜県可児市</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今渡１２７２</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-1</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今渡ビル</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2F</a:t>
                      </a: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０１２０</a:t>
                      </a:r>
                      <a:r>
                        <a:rPr lang="en-US" altLang="ja-JP"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a:t>
                      </a:r>
                    </a:p>
                    <a:p>
                      <a:pPr algn="ctr" fontAlgn="ctr"/>
                      <a:r>
                        <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　 ９７</a:t>
                      </a:r>
                      <a:r>
                        <a:rPr lang="en-US" altLang="ja-JP"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a:t>
                      </a:r>
                      <a:r>
                        <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９１４１</a:t>
                      </a:r>
                      <a:br>
                        <a:rPr lang="en-US" altLang="ja-JP" sz="1300" b="0" i="0" u="none" strike="noStrike" dirty="0">
                          <a:solidFill>
                            <a:srgbClr val="000000"/>
                          </a:solidFill>
                          <a:effectLst/>
                          <a:latin typeface="AR P丸ゴシック体M" panose="020B0600010101010101" pitchFamily="50" charset="-128"/>
                          <a:ea typeface="AR P丸ゴシック体M" panose="020B0600010101010101" pitchFamily="50" charset="-128"/>
                        </a:rPr>
                      </a:br>
                      <a:endParaRPr lang="en-US" altLang="ja-JP"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ctr"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お店コード</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ctr" fontAlgn="ctr"/>
                      <a:r>
                        <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１９０４６</a:t>
                      </a:r>
                      <a:endParaRPr lang="en-US" altLang="ja-JP"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食品配達</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お肉、お魚、丼、全６種類のおかずを</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お届けします。「送料無料」</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①えびのチリソース煮</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②さばの味噌煮</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③ハンバーグカレー（中辛）</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④さけの西京焼き</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⑤鶏肉の西京焼き</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⑥トンテキ</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lvl="0"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食事制限が増えてくる</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lvl="0"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毎日の中で、たまには普</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lvl="0"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通に美味しいものを家で</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lvl="0"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食べられる喜びをお届け</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lvl="0"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します。 </a:t>
                      </a:r>
                    </a:p>
                    <a:p>
                      <a:pPr algn="l" fontAlgn="ct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2043167"/>
                  </a:ext>
                </a:extLst>
              </a:tr>
            </a:tbl>
          </a:graphicData>
        </a:graphic>
      </p:graphicFrame>
      <p:sp>
        <p:nvSpPr>
          <p:cNvPr id="7" name="フッター プレースホルダー 6">
            <a:extLst>
              <a:ext uri="{FF2B5EF4-FFF2-40B4-BE49-F238E27FC236}">
                <a16:creationId xmlns:a16="http://schemas.microsoft.com/office/drawing/2014/main" id="{20D0EC0B-C4F1-4C00-808E-E4A8B2818229}"/>
              </a:ext>
            </a:extLst>
          </p:cNvPr>
          <p:cNvSpPr>
            <a:spLocks noGrp="1"/>
          </p:cNvSpPr>
          <p:nvPr>
            <p:ph type="ftr" sz="quarter" idx="11"/>
          </p:nvPr>
        </p:nvSpPr>
        <p:spPr/>
        <p:txBody>
          <a:bodyPr/>
          <a:lstStyle/>
          <a:p>
            <a:r>
              <a:rPr lang="ja-JP" altLang="en-US" b="1" dirty="0">
                <a:solidFill>
                  <a:schemeClr val="tx1"/>
                </a:solidFill>
              </a:rPr>
              <a:t>１５</a:t>
            </a:r>
            <a:endParaRPr lang="en-US" b="1" dirty="0">
              <a:solidFill>
                <a:schemeClr val="tx1"/>
              </a:solidFill>
            </a:endParaRPr>
          </a:p>
        </p:txBody>
      </p:sp>
    </p:spTree>
    <p:extLst>
      <p:ext uri="{BB962C8B-B14F-4D97-AF65-F5344CB8AC3E}">
        <p14:creationId xmlns:p14="http://schemas.microsoft.com/office/powerpoint/2010/main" val="3195101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6A0489E2-751F-4AA5-B056-151E0D632FA6}"/>
              </a:ext>
            </a:extLst>
          </p:cNvPr>
          <p:cNvSpPr>
            <a:spLocks noGrp="1"/>
          </p:cNvSpPr>
          <p:nvPr>
            <p:ph type="title"/>
          </p:nvPr>
        </p:nvSpPr>
        <p:spPr>
          <a:xfrm>
            <a:off x="238033" y="709835"/>
            <a:ext cx="6500118" cy="778089"/>
          </a:xfrm>
        </p:spPr>
        <p:txBody>
          <a:bodyPr>
            <a:normAutofit fontScale="90000"/>
          </a:bodyPr>
          <a:lstStyle/>
          <a:p>
            <a:r>
              <a:rPr lang="ja-JP" altLang="en-US" dirty="0">
                <a:latin typeface="AR P丸ゴシック体E" panose="020F0900000000000000" pitchFamily="50" charset="-128"/>
                <a:ea typeface="AR P丸ゴシック体E" panose="020F0900000000000000" pitchFamily="50" charset="-128"/>
              </a:rPr>
              <a:t>生活支援サービス（有料）①</a:t>
            </a:r>
            <a:endParaRPr kumimoji="1" lang="ja-JP" altLang="en-US" dirty="0">
              <a:solidFill>
                <a:schemeClr val="tx1"/>
              </a:solidFill>
              <a:latin typeface="AR P丸ゴシック体E" panose="020F0900000000000000" pitchFamily="50" charset="-128"/>
              <a:ea typeface="AR P丸ゴシック体E" panose="020F0900000000000000" pitchFamily="50" charset="-128"/>
            </a:endParaRPr>
          </a:p>
        </p:txBody>
      </p:sp>
      <p:graphicFrame>
        <p:nvGraphicFramePr>
          <p:cNvPr id="5" name="コンテンツ プレースホルダー 1">
            <a:extLst>
              <a:ext uri="{FF2B5EF4-FFF2-40B4-BE49-F238E27FC236}">
                <a16:creationId xmlns:a16="http://schemas.microsoft.com/office/drawing/2014/main" id="{EB108FE5-E935-4B31-9097-9510DB630092}"/>
              </a:ext>
            </a:extLst>
          </p:cNvPr>
          <p:cNvGraphicFramePr>
            <a:graphicFrameLocks/>
          </p:cNvGraphicFramePr>
          <p:nvPr>
            <p:extLst>
              <p:ext uri="{D42A27DB-BD31-4B8C-83A1-F6EECF244321}">
                <p14:modId xmlns:p14="http://schemas.microsoft.com/office/powerpoint/2010/main" val="1098713260"/>
              </p:ext>
            </p:extLst>
          </p:nvPr>
        </p:nvGraphicFramePr>
        <p:xfrm>
          <a:off x="238033" y="1746543"/>
          <a:ext cx="9405291" cy="3685898"/>
        </p:xfrm>
        <a:graphic>
          <a:graphicData uri="http://schemas.openxmlformats.org/drawingml/2006/table">
            <a:tbl>
              <a:tblPr>
                <a:tableStyleId>{5C22544A-7EE6-4342-B048-85BDC9FD1C3A}</a:tableStyleId>
              </a:tblPr>
              <a:tblGrid>
                <a:gridCol w="1458673">
                  <a:extLst>
                    <a:ext uri="{9D8B030D-6E8A-4147-A177-3AD203B41FA5}">
                      <a16:colId xmlns:a16="http://schemas.microsoft.com/office/drawing/2014/main" val="543312116"/>
                    </a:ext>
                  </a:extLst>
                </a:gridCol>
                <a:gridCol w="1260669">
                  <a:extLst>
                    <a:ext uri="{9D8B030D-6E8A-4147-A177-3AD203B41FA5}">
                      <a16:colId xmlns:a16="http://schemas.microsoft.com/office/drawing/2014/main" val="3017435528"/>
                    </a:ext>
                  </a:extLst>
                </a:gridCol>
                <a:gridCol w="1108598">
                  <a:extLst>
                    <a:ext uri="{9D8B030D-6E8A-4147-A177-3AD203B41FA5}">
                      <a16:colId xmlns:a16="http://schemas.microsoft.com/office/drawing/2014/main" val="1989753130"/>
                    </a:ext>
                  </a:extLst>
                </a:gridCol>
                <a:gridCol w="1748901">
                  <a:extLst>
                    <a:ext uri="{9D8B030D-6E8A-4147-A177-3AD203B41FA5}">
                      <a16:colId xmlns:a16="http://schemas.microsoft.com/office/drawing/2014/main" val="493820497"/>
                    </a:ext>
                  </a:extLst>
                </a:gridCol>
                <a:gridCol w="2228295">
                  <a:extLst>
                    <a:ext uri="{9D8B030D-6E8A-4147-A177-3AD203B41FA5}">
                      <a16:colId xmlns:a16="http://schemas.microsoft.com/office/drawing/2014/main" val="3665472062"/>
                    </a:ext>
                  </a:extLst>
                </a:gridCol>
                <a:gridCol w="1600155">
                  <a:extLst>
                    <a:ext uri="{9D8B030D-6E8A-4147-A177-3AD203B41FA5}">
                      <a16:colId xmlns:a16="http://schemas.microsoft.com/office/drawing/2014/main" val="780409133"/>
                    </a:ext>
                  </a:extLst>
                </a:gridCol>
              </a:tblGrid>
              <a:tr h="309930">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社名・店舗名</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住　　所</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電　　話</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事業内容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提供可能なサービス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rPr>
                        <a:t>ちょっとひとこと</a:t>
                      </a: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extLst>
                  <a:ext uri="{0D108BD9-81ED-4DB2-BD59-A6C34878D82A}">
                    <a16:rowId xmlns:a16="http://schemas.microsoft.com/office/drawing/2014/main" val="772997698"/>
                  </a:ext>
                </a:extLst>
              </a:tr>
              <a:tr h="3375968">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公社）美濃加茂市</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シルバー人材センター</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美濃加茂市太田町</a:t>
                      </a:r>
                      <a:endParaRPr lang="en-US" altLang="zh-TW"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zh-TW" altLang="en-US" sz="1100" u="none" strike="noStrike" dirty="0">
                          <a:effectLst/>
                          <a:latin typeface="AR P丸ゴシック体M" panose="020B0600010101010101" pitchFamily="50" charset="-128"/>
                          <a:ea typeface="AR P丸ゴシック体M" panose="020B0600010101010101" pitchFamily="50" charset="-128"/>
                        </a:rPr>
                        <a:t>１９０５－１</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ja-JP" altLang="en-US" sz="1300" u="none" strike="noStrike" dirty="0">
                          <a:effectLst/>
                          <a:latin typeface="AR P丸ゴシック体M" panose="020B0600010101010101" pitchFamily="50" charset="-128"/>
                          <a:ea typeface="AR P丸ゴシック体M" panose="020B0600010101010101" pitchFamily="50" charset="-128"/>
                        </a:rPr>
                        <a:t>０５７４－</a:t>
                      </a:r>
                      <a:endParaRPr lang="en-US" altLang="ja-JP" sz="13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300" u="none" strike="noStrike" dirty="0">
                          <a:effectLst/>
                          <a:latin typeface="AR P丸ゴシック体M" panose="020B0600010101010101" pitchFamily="50" charset="-128"/>
                          <a:ea typeface="AR P丸ゴシック体M" panose="020B0600010101010101" pitchFamily="50" charset="-128"/>
                        </a:rPr>
                        <a:t> </a:t>
                      </a:r>
                      <a:r>
                        <a:rPr lang="ja-JP" altLang="en-US" sz="1300" u="none" strike="noStrike" dirty="0">
                          <a:effectLst/>
                          <a:latin typeface="AR P丸ゴシック体M" panose="020B0600010101010101" pitchFamily="50" charset="-128"/>
                          <a:ea typeface="AR P丸ゴシック体M" panose="020B0600010101010101" pitchFamily="50" charset="-128"/>
                        </a:rPr>
                        <a:t>　２５－０７１０</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市内在住の６０歳以上の</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高齢者が、知識・経験・技能</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を生かして、ご家庭や事業</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所の困りごとのお手伝いを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します。</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◇基本：臨時的、短期的、その他軽易</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な仕事</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○事務の仕事</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パソコン入力、毛筆筆耕、</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事務補助、受付事務</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○サービスの仕事</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家事援助、話し相手、送迎運転、</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商品配送、チラシ配布</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○一般作業の仕事</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アパートや事務所の清掃、</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店舗商品管理、工場軽作業</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○技能の仕事</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襖・障子・網戸の張替、剪定、除草、</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大工仕事（軽易）</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○管理の仕事</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ビル、マンション管理</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○専門技術の仕事</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製品の検査や仕分け（軽易）</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◇料金：見積させていただきます。</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請負と派遣の仕事で</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す。派遣は職種によって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は週２０時間を超える就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労も出来ます。</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2275768"/>
                  </a:ext>
                </a:extLst>
              </a:tr>
            </a:tbl>
          </a:graphicData>
        </a:graphic>
      </p:graphicFrame>
      <p:pic>
        <p:nvPicPr>
          <p:cNvPr id="12290" name="Picture 2" descr="ソース画像を表示">
            <a:extLst>
              <a:ext uri="{FF2B5EF4-FFF2-40B4-BE49-F238E27FC236}">
                <a16:creationId xmlns:a16="http://schemas.microsoft.com/office/drawing/2014/main" id="{27AED539-F28B-4C6C-AE5D-7AA237C690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7" y="5091746"/>
            <a:ext cx="1886463" cy="1056419"/>
          </a:xfrm>
          <a:prstGeom prst="rect">
            <a:avLst/>
          </a:prstGeom>
          <a:noFill/>
          <a:extLst>
            <a:ext uri="{909E8E84-426E-40DD-AFC4-6F175D3DCCD1}">
              <a14:hiddenFill xmlns:a14="http://schemas.microsoft.com/office/drawing/2010/main">
                <a:solidFill>
                  <a:srgbClr val="FFFFFF"/>
                </a:solidFill>
              </a14:hiddenFill>
            </a:ext>
          </a:extLst>
        </p:spPr>
      </p:pic>
      <p:sp>
        <p:nvSpPr>
          <p:cNvPr id="7" name="フッター プレースホルダー 6">
            <a:extLst>
              <a:ext uri="{FF2B5EF4-FFF2-40B4-BE49-F238E27FC236}">
                <a16:creationId xmlns:a16="http://schemas.microsoft.com/office/drawing/2014/main" id="{2726BC6D-50CC-43D4-B062-95B699251364}"/>
              </a:ext>
            </a:extLst>
          </p:cNvPr>
          <p:cNvSpPr>
            <a:spLocks noGrp="1"/>
          </p:cNvSpPr>
          <p:nvPr>
            <p:ph type="ftr" sz="quarter" idx="11"/>
          </p:nvPr>
        </p:nvSpPr>
        <p:spPr/>
        <p:txBody>
          <a:bodyPr/>
          <a:lstStyle/>
          <a:p>
            <a:r>
              <a:rPr lang="ja-JP" altLang="en-US" b="1" dirty="0">
                <a:solidFill>
                  <a:schemeClr val="tx1"/>
                </a:solidFill>
              </a:rPr>
              <a:t>１６</a:t>
            </a:r>
            <a:endParaRPr lang="en-US" b="1" dirty="0">
              <a:solidFill>
                <a:schemeClr val="tx1"/>
              </a:solidFill>
            </a:endParaRPr>
          </a:p>
        </p:txBody>
      </p:sp>
    </p:spTree>
    <p:extLst>
      <p:ext uri="{BB962C8B-B14F-4D97-AF65-F5344CB8AC3E}">
        <p14:creationId xmlns:p14="http://schemas.microsoft.com/office/powerpoint/2010/main" val="1340521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3DFE8AF1-4EE5-4B8F-B31A-B31689C9BF51}"/>
              </a:ext>
            </a:extLst>
          </p:cNvPr>
          <p:cNvSpPr>
            <a:spLocks noGrp="1"/>
          </p:cNvSpPr>
          <p:nvPr>
            <p:ph type="title"/>
          </p:nvPr>
        </p:nvSpPr>
        <p:spPr>
          <a:xfrm>
            <a:off x="1125847" y="969701"/>
            <a:ext cx="2096009" cy="561696"/>
          </a:xfrm>
        </p:spPr>
        <p:txBody>
          <a:bodyPr>
            <a:normAutofit fontScale="90000"/>
          </a:bodyPr>
          <a:lstStyle/>
          <a:p>
            <a:r>
              <a:rPr lang="ja-JP" altLang="en-US" dirty="0">
                <a:latin typeface="AR P丸ゴシック体E" panose="020F0900000000000000" pitchFamily="50" charset="-128"/>
                <a:ea typeface="AR P丸ゴシック体E" panose="020F0900000000000000" pitchFamily="50" charset="-128"/>
              </a:rPr>
              <a:t>はじめに</a:t>
            </a:r>
            <a:endParaRPr kumimoji="1" lang="ja-JP" altLang="en-US" dirty="0">
              <a:solidFill>
                <a:schemeClr val="tx1"/>
              </a:solidFill>
              <a:latin typeface="AR P丸ゴシック体E" panose="020F0900000000000000" pitchFamily="50" charset="-128"/>
              <a:ea typeface="AR P丸ゴシック体E" panose="020F0900000000000000" pitchFamily="50" charset="-128"/>
            </a:endParaRPr>
          </a:p>
        </p:txBody>
      </p:sp>
      <p:sp>
        <p:nvSpPr>
          <p:cNvPr id="3" name="コンテンツ プレースホルダー 2">
            <a:extLst>
              <a:ext uri="{FF2B5EF4-FFF2-40B4-BE49-F238E27FC236}">
                <a16:creationId xmlns:a16="http://schemas.microsoft.com/office/drawing/2014/main" id="{E09ADB84-352E-4DE7-ABA5-AFD862A8BE4E}"/>
              </a:ext>
            </a:extLst>
          </p:cNvPr>
          <p:cNvSpPr>
            <a:spLocks noGrp="1"/>
          </p:cNvSpPr>
          <p:nvPr>
            <p:ph idx="1"/>
          </p:nvPr>
        </p:nvSpPr>
        <p:spPr>
          <a:xfrm>
            <a:off x="558553" y="1623179"/>
            <a:ext cx="8788893" cy="4475779"/>
          </a:xfrm>
        </p:spPr>
        <p:txBody>
          <a:bodyPr>
            <a:normAutofit fontScale="92500"/>
          </a:bodyPr>
          <a:lstStyle/>
          <a:p>
            <a:pPr marL="0" indent="0">
              <a:buNone/>
            </a:pPr>
            <a:r>
              <a:rPr lang="ja-JP" altLang="en-US" sz="1950" dirty="0">
                <a:latin typeface="AR P丸ゴシック体M" panose="020B0600010101010101" pitchFamily="50" charset="-128"/>
                <a:ea typeface="AR P丸ゴシック体M" panose="020B0600010101010101" pitchFamily="50" charset="-128"/>
              </a:rPr>
              <a:t>　この「みのかも生活お役立ち帳」は、美濃加茂市の高齢者や、その他お困りごとを抱</a:t>
            </a:r>
            <a:endParaRPr lang="en-US" altLang="ja-JP" sz="1950" dirty="0">
              <a:latin typeface="AR P丸ゴシック体M" panose="020B0600010101010101" pitchFamily="50" charset="-128"/>
              <a:ea typeface="AR P丸ゴシック体M" panose="020B0600010101010101" pitchFamily="50" charset="-128"/>
            </a:endParaRPr>
          </a:p>
          <a:p>
            <a:pPr marL="0" indent="0">
              <a:buNone/>
            </a:pPr>
            <a:r>
              <a:rPr lang="ja-JP" altLang="en-US" sz="1950" dirty="0">
                <a:latin typeface="AR P丸ゴシック体M" panose="020B0600010101010101" pitchFamily="50" charset="-128"/>
                <a:ea typeface="AR P丸ゴシック体M" panose="020B0600010101010101" pitchFamily="50" charset="-128"/>
              </a:rPr>
              <a:t>えている方が、生活のちょっとした手助けが必要になった時に、役立つ情報をまとめた</a:t>
            </a:r>
            <a:endParaRPr lang="en-US" altLang="ja-JP" sz="1950" dirty="0">
              <a:latin typeface="AR P丸ゴシック体M" panose="020B0600010101010101" pitchFamily="50" charset="-128"/>
              <a:ea typeface="AR P丸ゴシック体M" panose="020B0600010101010101" pitchFamily="50" charset="-128"/>
            </a:endParaRPr>
          </a:p>
          <a:p>
            <a:pPr marL="0" indent="0">
              <a:buNone/>
            </a:pPr>
            <a:r>
              <a:rPr lang="ja-JP" altLang="en-US" sz="1950" dirty="0">
                <a:latin typeface="AR P丸ゴシック体M" panose="020B0600010101010101" pitchFamily="50" charset="-128"/>
                <a:ea typeface="AR P丸ゴシック体M" panose="020B0600010101010101" pitchFamily="50" charset="-128"/>
              </a:rPr>
              <a:t>ものです。</a:t>
            </a:r>
            <a:endParaRPr lang="en-US" altLang="ja-JP" sz="1950" dirty="0">
              <a:latin typeface="AR P丸ゴシック体M" panose="020B0600010101010101" pitchFamily="50" charset="-128"/>
              <a:ea typeface="AR P丸ゴシック体M" panose="020B0600010101010101" pitchFamily="50" charset="-128"/>
            </a:endParaRPr>
          </a:p>
          <a:p>
            <a:pPr marL="0" indent="0">
              <a:buNone/>
            </a:pPr>
            <a:r>
              <a:rPr lang="ja-JP" altLang="en-US" sz="1950" dirty="0">
                <a:latin typeface="AR P丸ゴシック体M" panose="020B0600010101010101" pitchFamily="50" charset="-128"/>
                <a:ea typeface="AR P丸ゴシック体M" panose="020B0600010101010101" pitchFamily="50" charset="-128"/>
              </a:rPr>
              <a:t>　「みのかも生活お役立ち帳」がお手元にあることで、住み慣れたまちで自分らしい生</a:t>
            </a:r>
            <a:endParaRPr lang="en-US" altLang="ja-JP" sz="1950" dirty="0">
              <a:latin typeface="AR P丸ゴシック体M" panose="020B0600010101010101" pitchFamily="50" charset="-128"/>
              <a:ea typeface="AR P丸ゴシック体M" panose="020B0600010101010101" pitchFamily="50" charset="-128"/>
            </a:endParaRPr>
          </a:p>
          <a:p>
            <a:pPr marL="0" indent="0">
              <a:buNone/>
            </a:pPr>
            <a:r>
              <a:rPr lang="ja-JP" altLang="en-US" sz="1950" dirty="0">
                <a:latin typeface="AR P丸ゴシック体M" panose="020B0600010101010101" pitchFamily="50" charset="-128"/>
                <a:ea typeface="AR P丸ゴシック体M" panose="020B0600010101010101" pitchFamily="50" charset="-128"/>
              </a:rPr>
              <a:t>活が続けられる一助になればと作成しました。</a:t>
            </a:r>
            <a:endParaRPr lang="en-US" altLang="ja-JP" sz="1950" dirty="0">
              <a:latin typeface="AR P丸ゴシック体M" panose="020B0600010101010101" pitchFamily="50" charset="-128"/>
              <a:ea typeface="AR P丸ゴシック体M" panose="020B0600010101010101" pitchFamily="50" charset="-128"/>
            </a:endParaRPr>
          </a:p>
          <a:p>
            <a:pPr marL="0" indent="0">
              <a:buNone/>
            </a:pPr>
            <a:endParaRPr lang="en-US" altLang="ja-JP" sz="1950" dirty="0">
              <a:latin typeface="AR P丸ゴシック体M" panose="020B0600010101010101" pitchFamily="50" charset="-128"/>
              <a:ea typeface="AR P丸ゴシック体M" panose="020B0600010101010101" pitchFamily="50" charset="-128"/>
            </a:endParaRPr>
          </a:p>
          <a:p>
            <a:pPr marL="0" indent="0">
              <a:buNone/>
            </a:pPr>
            <a:r>
              <a:rPr lang="en-US" altLang="ja-JP" sz="1950" dirty="0">
                <a:latin typeface="AR P丸ゴシック体M" panose="020B0600010101010101" pitchFamily="50" charset="-128"/>
                <a:ea typeface="AR P丸ゴシック体M" panose="020B0600010101010101" pitchFamily="50" charset="-128"/>
              </a:rPr>
              <a:t>※</a:t>
            </a:r>
            <a:r>
              <a:rPr lang="ja-JP" altLang="en-US" sz="1950" dirty="0">
                <a:latin typeface="AR P丸ゴシック体M" panose="020B0600010101010101" pitchFamily="50" charset="-128"/>
                <a:ea typeface="AR P丸ゴシック体M" panose="020B0600010101010101" pitchFamily="50" charset="-128"/>
              </a:rPr>
              <a:t>生活支援コーディネーターが活動する中で把握できたお役立ち情報を掲載してい</a:t>
            </a:r>
            <a:endParaRPr lang="en-US" altLang="ja-JP" sz="1950" dirty="0">
              <a:latin typeface="AR P丸ゴシック体M" panose="020B0600010101010101" pitchFamily="50" charset="-128"/>
              <a:ea typeface="AR P丸ゴシック体M" panose="020B0600010101010101" pitchFamily="50" charset="-128"/>
            </a:endParaRPr>
          </a:p>
          <a:p>
            <a:pPr marL="0" indent="0">
              <a:buNone/>
            </a:pPr>
            <a:r>
              <a:rPr lang="ja-JP" altLang="en-US" sz="1950" dirty="0">
                <a:latin typeface="AR P丸ゴシック体M" panose="020B0600010101010101" pitchFamily="50" charset="-128"/>
                <a:ea typeface="AR P丸ゴシック体M" panose="020B0600010101010101" pitchFamily="50" charset="-128"/>
              </a:rPr>
              <a:t>ます（掲載許可のいただけた情報についてのみを掲載）。そのため、まだ記載されてい</a:t>
            </a:r>
            <a:endParaRPr lang="en-US" altLang="ja-JP" sz="1950" dirty="0">
              <a:latin typeface="AR P丸ゴシック体M" panose="020B0600010101010101" pitchFamily="50" charset="-128"/>
              <a:ea typeface="AR P丸ゴシック体M" panose="020B0600010101010101" pitchFamily="50" charset="-128"/>
            </a:endParaRPr>
          </a:p>
          <a:p>
            <a:pPr marL="0" indent="0">
              <a:buNone/>
            </a:pPr>
            <a:r>
              <a:rPr lang="ja-JP" altLang="en-US" sz="1950" dirty="0">
                <a:latin typeface="AR P丸ゴシック体M" panose="020B0600010101010101" pitchFamily="50" charset="-128"/>
                <a:ea typeface="AR P丸ゴシック体M" panose="020B0600010101010101" pitchFamily="50" charset="-128"/>
              </a:rPr>
              <a:t>ない情報も多くあります。新たな情報を寄せていただけると幸いです。</a:t>
            </a:r>
            <a:endParaRPr lang="en-US" altLang="ja-JP" sz="1950" dirty="0">
              <a:latin typeface="AR P丸ゴシック体M" panose="020B0600010101010101" pitchFamily="50" charset="-128"/>
              <a:ea typeface="AR P丸ゴシック体M" panose="020B0600010101010101" pitchFamily="50" charset="-128"/>
            </a:endParaRPr>
          </a:p>
          <a:p>
            <a:pPr marL="0" indent="0">
              <a:buNone/>
            </a:pPr>
            <a:r>
              <a:rPr lang="en-US" altLang="ja-JP" sz="1950" dirty="0">
                <a:latin typeface="AR P丸ゴシック体M" panose="020B0600010101010101" pitchFamily="50" charset="-128"/>
                <a:ea typeface="AR P丸ゴシック体M" panose="020B0600010101010101" pitchFamily="50" charset="-128"/>
              </a:rPr>
              <a:t>※</a:t>
            </a:r>
            <a:r>
              <a:rPr lang="ja-JP" altLang="en-US" sz="1950" dirty="0">
                <a:latin typeface="AR P丸ゴシック体M" panose="020B0600010101010101" pitchFamily="50" charset="-128"/>
                <a:ea typeface="AR P丸ゴシック体M" panose="020B0600010101010101" pitchFamily="50" charset="-128"/>
              </a:rPr>
              <a:t>生活支援コーディネーターは、地域の支え合い活動の推進をはじめとした、地域活</a:t>
            </a:r>
            <a:endParaRPr lang="en-US" altLang="ja-JP" sz="1950" dirty="0">
              <a:latin typeface="AR P丸ゴシック体M" panose="020B0600010101010101" pitchFamily="50" charset="-128"/>
              <a:ea typeface="AR P丸ゴシック体M" panose="020B0600010101010101" pitchFamily="50" charset="-128"/>
            </a:endParaRPr>
          </a:p>
          <a:p>
            <a:pPr marL="0" indent="0">
              <a:buNone/>
            </a:pPr>
            <a:r>
              <a:rPr lang="ja-JP" altLang="en-US" sz="1950" dirty="0">
                <a:latin typeface="AR P丸ゴシック体M" panose="020B0600010101010101" pitchFamily="50" charset="-128"/>
                <a:ea typeface="AR P丸ゴシック体M" panose="020B0600010101010101" pitchFamily="50" charset="-128"/>
              </a:rPr>
              <a:t>動の支援を行います。</a:t>
            </a:r>
            <a:endParaRPr lang="en-US" altLang="ja-JP" sz="1950" dirty="0">
              <a:latin typeface="AR P丸ゴシック体M" panose="020B0600010101010101" pitchFamily="50" charset="-128"/>
              <a:ea typeface="AR P丸ゴシック体M" panose="020B0600010101010101" pitchFamily="50" charset="-128"/>
            </a:endParaRPr>
          </a:p>
        </p:txBody>
      </p:sp>
      <p:pic>
        <p:nvPicPr>
          <p:cNvPr id="1030" name="Picture 6" descr="ソース画像を表示">
            <a:extLst>
              <a:ext uri="{FF2B5EF4-FFF2-40B4-BE49-F238E27FC236}">
                <a16:creationId xmlns:a16="http://schemas.microsoft.com/office/drawing/2014/main" id="{909921CC-ED59-409B-8D47-DD3A9DBE62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815" t="-19123" b="-1"/>
          <a:stretch/>
        </p:blipFill>
        <p:spPr bwMode="auto">
          <a:xfrm>
            <a:off x="79643" y="989167"/>
            <a:ext cx="871585" cy="4504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ソース画像を表示">
            <a:extLst>
              <a:ext uri="{FF2B5EF4-FFF2-40B4-BE49-F238E27FC236}">
                <a16:creationId xmlns:a16="http://schemas.microsoft.com/office/drawing/2014/main" id="{457089AA-DF30-47B4-BFD1-4B99E8B36B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1573" y="1061483"/>
            <a:ext cx="6674784" cy="378132"/>
          </a:xfrm>
          <a:prstGeom prst="rect">
            <a:avLst/>
          </a:prstGeom>
          <a:noFill/>
          <a:extLst>
            <a:ext uri="{909E8E84-426E-40DD-AFC4-6F175D3DCCD1}">
              <a14:hiddenFill xmlns:a14="http://schemas.microsoft.com/office/drawing/2010/main">
                <a:solidFill>
                  <a:srgbClr val="FFFFFF"/>
                </a:solidFill>
              </a14:hiddenFill>
            </a:ext>
          </a:extLst>
        </p:spPr>
      </p:pic>
      <p:sp>
        <p:nvSpPr>
          <p:cNvPr id="7" name="フッター プレースホルダー 6">
            <a:extLst>
              <a:ext uri="{FF2B5EF4-FFF2-40B4-BE49-F238E27FC236}">
                <a16:creationId xmlns:a16="http://schemas.microsoft.com/office/drawing/2014/main" id="{D165A072-C076-4691-9903-7744D3F3DC8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85087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1F049B46-16E2-4690-A2A7-3BB19A064572}"/>
              </a:ext>
            </a:extLst>
          </p:cNvPr>
          <p:cNvSpPr>
            <a:spLocks noGrp="1"/>
          </p:cNvSpPr>
          <p:nvPr>
            <p:ph type="title"/>
          </p:nvPr>
        </p:nvSpPr>
        <p:spPr>
          <a:xfrm>
            <a:off x="232096" y="610528"/>
            <a:ext cx="6319623" cy="583335"/>
          </a:xfrm>
        </p:spPr>
        <p:txBody>
          <a:bodyPr>
            <a:normAutofit fontScale="90000"/>
          </a:bodyPr>
          <a:lstStyle/>
          <a:p>
            <a:r>
              <a:rPr lang="ja-JP" altLang="en-US" dirty="0">
                <a:latin typeface="AR P丸ゴシック体E" panose="020F0900000000000000" pitchFamily="50" charset="-128"/>
                <a:ea typeface="AR P丸ゴシック体E" panose="020F0900000000000000" pitchFamily="50" charset="-128"/>
              </a:rPr>
              <a:t>生活支援サービス（有料）②</a:t>
            </a:r>
            <a:endParaRPr kumimoji="1" lang="ja-JP" altLang="en-US" dirty="0">
              <a:solidFill>
                <a:schemeClr val="tx1"/>
              </a:solidFill>
              <a:latin typeface="AR P丸ゴシック体E" panose="020F0900000000000000" pitchFamily="50" charset="-128"/>
              <a:ea typeface="AR P丸ゴシック体E" panose="020F0900000000000000" pitchFamily="50" charset="-128"/>
            </a:endParaRPr>
          </a:p>
        </p:txBody>
      </p:sp>
      <p:graphicFrame>
        <p:nvGraphicFramePr>
          <p:cNvPr id="4" name="コンテンツ プレースホルダー 1">
            <a:extLst>
              <a:ext uri="{FF2B5EF4-FFF2-40B4-BE49-F238E27FC236}">
                <a16:creationId xmlns:a16="http://schemas.microsoft.com/office/drawing/2014/main" id="{270710C3-6618-4E4D-9C4D-2616CDEA9457}"/>
              </a:ext>
            </a:extLst>
          </p:cNvPr>
          <p:cNvGraphicFramePr>
            <a:graphicFrameLocks noGrp="1"/>
          </p:cNvGraphicFramePr>
          <p:nvPr>
            <p:ph idx="1"/>
            <p:extLst>
              <p:ext uri="{D42A27DB-BD31-4B8C-83A1-F6EECF244321}">
                <p14:modId xmlns:p14="http://schemas.microsoft.com/office/powerpoint/2010/main" val="3233973469"/>
              </p:ext>
            </p:extLst>
          </p:nvPr>
        </p:nvGraphicFramePr>
        <p:xfrm>
          <a:off x="232096" y="1635102"/>
          <a:ext cx="9485236" cy="4446102"/>
        </p:xfrm>
        <a:graphic>
          <a:graphicData uri="http://schemas.openxmlformats.org/drawingml/2006/table">
            <a:tbl>
              <a:tblPr>
                <a:tableStyleId>{5C22544A-7EE6-4342-B048-85BDC9FD1C3A}</a:tableStyleId>
              </a:tblPr>
              <a:tblGrid>
                <a:gridCol w="1073476">
                  <a:extLst>
                    <a:ext uri="{9D8B030D-6E8A-4147-A177-3AD203B41FA5}">
                      <a16:colId xmlns:a16="http://schemas.microsoft.com/office/drawing/2014/main" val="543312116"/>
                    </a:ext>
                  </a:extLst>
                </a:gridCol>
                <a:gridCol w="1291146">
                  <a:extLst>
                    <a:ext uri="{9D8B030D-6E8A-4147-A177-3AD203B41FA5}">
                      <a16:colId xmlns:a16="http://schemas.microsoft.com/office/drawing/2014/main" val="3017435528"/>
                    </a:ext>
                  </a:extLst>
                </a:gridCol>
                <a:gridCol w="1558061">
                  <a:extLst>
                    <a:ext uri="{9D8B030D-6E8A-4147-A177-3AD203B41FA5}">
                      <a16:colId xmlns:a16="http://schemas.microsoft.com/office/drawing/2014/main" val="1989753130"/>
                    </a:ext>
                  </a:extLst>
                </a:gridCol>
                <a:gridCol w="1531508">
                  <a:extLst>
                    <a:ext uri="{9D8B030D-6E8A-4147-A177-3AD203B41FA5}">
                      <a16:colId xmlns:a16="http://schemas.microsoft.com/office/drawing/2014/main" val="493820497"/>
                    </a:ext>
                  </a:extLst>
                </a:gridCol>
                <a:gridCol w="2248131">
                  <a:extLst>
                    <a:ext uri="{9D8B030D-6E8A-4147-A177-3AD203B41FA5}">
                      <a16:colId xmlns:a16="http://schemas.microsoft.com/office/drawing/2014/main" val="3665472062"/>
                    </a:ext>
                  </a:extLst>
                </a:gridCol>
                <a:gridCol w="1782914">
                  <a:extLst>
                    <a:ext uri="{9D8B030D-6E8A-4147-A177-3AD203B41FA5}">
                      <a16:colId xmlns:a16="http://schemas.microsoft.com/office/drawing/2014/main" val="780409133"/>
                    </a:ext>
                  </a:extLst>
                </a:gridCol>
              </a:tblGrid>
              <a:tr h="345314">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社名・店舗名 </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住　　所</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電　　話</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事業内容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提供可能なサービス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rPr>
                        <a:t>ちょっとひとこと</a:t>
                      </a: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extLst>
                  <a:ext uri="{0D108BD9-81ED-4DB2-BD59-A6C34878D82A}">
                    <a16:rowId xmlns:a16="http://schemas.microsoft.com/office/drawing/2014/main" val="772997698"/>
                  </a:ext>
                </a:extLst>
              </a:tr>
              <a:tr h="4100788">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ベンリーバロー</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可児坂戸店</a:t>
                      </a: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可児市坂戸１０２</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０１２０－８５６－８６０</a:t>
                      </a: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暮らしのお困りごとを</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解決します。</a:t>
                      </a: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○ハウスクリーニング</a:t>
                      </a:r>
                      <a:b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b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・キッチン、バス、トイレ、居室の</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クリーニングなど</a:t>
                      </a:r>
                      <a:b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b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・エアコンクリーニング（業務用   </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エアコン含む）</a:t>
                      </a:r>
                      <a:b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b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○引っ越しのお手伝い</a:t>
                      </a:r>
                      <a:b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b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・部屋の模様替えなどの家具の</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移動や、不用品処分のお手伝い</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など</a:t>
                      </a:r>
                      <a:b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b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○水回りのメンテナンス</a:t>
                      </a:r>
                      <a:b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b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・水漏れ、排水詰まりなどのトラ</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ブルを解決</a:t>
                      </a:r>
                      <a:b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b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・温水洗浄便座、水栓金具の取替</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など</a:t>
                      </a:r>
                      <a:b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b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○一般作業</a:t>
                      </a:r>
                      <a:b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b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・草刈、剪定、伐採、伐根などお庭</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の作業</a:t>
                      </a:r>
                      <a:b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b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・玄関錠、サッシの錠の取替、</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ガラス入替、雨どい修理など</a:t>
                      </a:r>
                      <a:b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b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料金は出張費</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3,000</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円</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人</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作業費</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4,000</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円</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人</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時間を基本</a:t>
                      </a:r>
                      <a:b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b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難易度によって異なりますので、</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見積無料で対応します。</a:t>
                      </a: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ホームセンターバローの</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お困りごとを解決する部</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門です。</a:t>
                      </a:r>
                      <a:b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b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安心してご利用いただけ</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ます。</a:t>
                      </a:r>
                    </a:p>
                  </a:txBody>
                  <a:tcPr marL="6191" marR="6191" marT="61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1812659"/>
                  </a:ext>
                </a:extLst>
              </a:tr>
            </a:tbl>
          </a:graphicData>
        </a:graphic>
      </p:graphicFrame>
      <p:pic>
        <p:nvPicPr>
          <p:cNvPr id="1026" name="Picture 2" descr="ソース画像を表示">
            <a:extLst>
              <a:ext uri="{FF2B5EF4-FFF2-40B4-BE49-F238E27FC236}">
                <a16:creationId xmlns:a16="http://schemas.microsoft.com/office/drawing/2014/main" id="{D66073BD-A420-4264-982D-EE11F1FB52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668" y="4883871"/>
            <a:ext cx="1045300" cy="1045300"/>
          </a:xfrm>
          <a:prstGeom prst="rect">
            <a:avLst/>
          </a:prstGeom>
          <a:noFill/>
          <a:extLst>
            <a:ext uri="{909E8E84-426E-40DD-AFC4-6F175D3DCCD1}">
              <a14:hiddenFill xmlns:a14="http://schemas.microsoft.com/office/drawing/2010/main">
                <a:solidFill>
                  <a:srgbClr val="FFFFFF"/>
                </a:solidFill>
              </a14:hiddenFill>
            </a:ext>
          </a:extLst>
        </p:spPr>
      </p:pic>
      <p:sp>
        <p:nvSpPr>
          <p:cNvPr id="7" name="フッター プレースホルダー 6">
            <a:extLst>
              <a:ext uri="{FF2B5EF4-FFF2-40B4-BE49-F238E27FC236}">
                <a16:creationId xmlns:a16="http://schemas.microsoft.com/office/drawing/2014/main" id="{45ED827A-00E8-4BBC-84D2-5EE930A43EF5}"/>
              </a:ext>
            </a:extLst>
          </p:cNvPr>
          <p:cNvSpPr>
            <a:spLocks noGrp="1"/>
          </p:cNvSpPr>
          <p:nvPr>
            <p:ph type="ftr" sz="quarter" idx="11"/>
          </p:nvPr>
        </p:nvSpPr>
        <p:spPr/>
        <p:txBody>
          <a:bodyPr/>
          <a:lstStyle/>
          <a:p>
            <a:r>
              <a:rPr lang="ja-JP" altLang="en-US" b="1" dirty="0">
                <a:solidFill>
                  <a:schemeClr val="tx1"/>
                </a:solidFill>
              </a:rPr>
              <a:t>１７</a:t>
            </a:r>
            <a:endParaRPr lang="en-US" b="1" dirty="0">
              <a:solidFill>
                <a:schemeClr val="tx1"/>
              </a:solidFill>
            </a:endParaRPr>
          </a:p>
        </p:txBody>
      </p:sp>
    </p:spTree>
    <p:extLst>
      <p:ext uri="{BB962C8B-B14F-4D97-AF65-F5344CB8AC3E}">
        <p14:creationId xmlns:p14="http://schemas.microsoft.com/office/powerpoint/2010/main" val="2213110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ソース画像を表示">
            <a:extLst>
              <a:ext uri="{FF2B5EF4-FFF2-40B4-BE49-F238E27FC236}">
                <a16:creationId xmlns:a16="http://schemas.microsoft.com/office/drawing/2014/main" id="{319493C9-8D71-4F77-A6A4-A16CB6E510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6549" y="4776471"/>
            <a:ext cx="903935" cy="1049449"/>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1">
            <a:extLst>
              <a:ext uri="{FF2B5EF4-FFF2-40B4-BE49-F238E27FC236}">
                <a16:creationId xmlns:a16="http://schemas.microsoft.com/office/drawing/2014/main" id="{01DCAC09-C47D-4D90-8C80-ED3A4C5F46AA}"/>
              </a:ext>
            </a:extLst>
          </p:cNvPr>
          <p:cNvSpPr>
            <a:spLocks noGrp="1"/>
          </p:cNvSpPr>
          <p:nvPr>
            <p:ph type="title"/>
          </p:nvPr>
        </p:nvSpPr>
        <p:spPr>
          <a:xfrm>
            <a:off x="177925" y="364762"/>
            <a:ext cx="6356042" cy="756450"/>
          </a:xfrm>
        </p:spPr>
        <p:txBody>
          <a:bodyPr>
            <a:normAutofit fontScale="90000"/>
          </a:bodyPr>
          <a:lstStyle/>
          <a:p>
            <a:r>
              <a:rPr lang="ja-JP" altLang="en-US" dirty="0">
                <a:latin typeface="AR P丸ゴシック体E" panose="020F0900000000000000" pitchFamily="50" charset="-128"/>
                <a:ea typeface="AR P丸ゴシック体E" panose="020F0900000000000000" pitchFamily="50" charset="-128"/>
              </a:rPr>
              <a:t>生活支援サービス（有料）③</a:t>
            </a:r>
            <a:endParaRPr kumimoji="1" lang="ja-JP" altLang="en-US" dirty="0">
              <a:solidFill>
                <a:schemeClr val="tx1"/>
              </a:solidFill>
              <a:latin typeface="AR P丸ゴシック体E" panose="020F0900000000000000" pitchFamily="50" charset="-128"/>
              <a:ea typeface="AR P丸ゴシック体E" panose="020F0900000000000000" pitchFamily="50" charset="-128"/>
            </a:endParaRPr>
          </a:p>
        </p:txBody>
      </p:sp>
      <p:graphicFrame>
        <p:nvGraphicFramePr>
          <p:cNvPr id="5" name="コンテンツ プレースホルダー 1">
            <a:extLst>
              <a:ext uri="{FF2B5EF4-FFF2-40B4-BE49-F238E27FC236}">
                <a16:creationId xmlns:a16="http://schemas.microsoft.com/office/drawing/2014/main" id="{37A89D3F-7FDB-43C1-81EE-7D5532B04EF8}"/>
              </a:ext>
            </a:extLst>
          </p:cNvPr>
          <p:cNvGraphicFramePr>
            <a:graphicFrameLocks/>
          </p:cNvGraphicFramePr>
          <p:nvPr>
            <p:extLst>
              <p:ext uri="{D42A27DB-BD31-4B8C-83A1-F6EECF244321}">
                <p14:modId xmlns:p14="http://schemas.microsoft.com/office/powerpoint/2010/main" val="2188828063"/>
              </p:ext>
            </p:extLst>
          </p:nvPr>
        </p:nvGraphicFramePr>
        <p:xfrm>
          <a:off x="177925" y="1384412"/>
          <a:ext cx="9550155" cy="4423062"/>
        </p:xfrm>
        <a:graphic>
          <a:graphicData uri="http://schemas.openxmlformats.org/drawingml/2006/table">
            <a:tbl>
              <a:tblPr>
                <a:tableStyleId>{5C22544A-7EE6-4342-B048-85BDC9FD1C3A}</a:tableStyleId>
              </a:tblPr>
              <a:tblGrid>
                <a:gridCol w="1398665">
                  <a:extLst>
                    <a:ext uri="{9D8B030D-6E8A-4147-A177-3AD203B41FA5}">
                      <a16:colId xmlns:a16="http://schemas.microsoft.com/office/drawing/2014/main" val="543312116"/>
                    </a:ext>
                  </a:extLst>
                </a:gridCol>
                <a:gridCol w="1320677">
                  <a:extLst>
                    <a:ext uri="{9D8B030D-6E8A-4147-A177-3AD203B41FA5}">
                      <a16:colId xmlns:a16="http://schemas.microsoft.com/office/drawing/2014/main" val="3017435528"/>
                    </a:ext>
                  </a:extLst>
                </a:gridCol>
                <a:gridCol w="1197376">
                  <a:extLst>
                    <a:ext uri="{9D8B030D-6E8A-4147-A177-3AD203B41FA5}">
                      <a16:colId xmlns:a16="http://schemas.microsoft.com/office/drawing/2014/main" val="1989753130"/>
                    </a:ext>
                  </a:extLst>
                </a:gridCol>
                <a:gridCol w="1449834">
                  <a:extLst>
                    <a:ext uri="{9D8B030D-6E8A-4147-A177-3AD203B41FA5}">
                      <a16:colId xmlns:a16="http://schemas.microsoft.com/office/drawing/2014/main" val="493820497"/>
                    </a:ext>
                  </a:extLst>
                </a:gridCol>
                <a:gridCol w="2712400">
                  <a:extLst>
                    <a:ext uri="{9D8B030D-6E8A-4147-A177-3AD203B41FA5}">
                      <a16:colId xmlns:a16="http://schemas.microsoft.com/office/drawing/2014/main" val="3665472062"/>
                    </a:ext>
                  </a:extLst>
                </a:gridCol>
                <a:gridCol w="1471203">
                  <a:extLst>
                    <a:ext uri="{9D8B030D-6E8A-4147-A177-3AD203B41FA5}">
                      <a16:colId xmlns:a16="http://schemas.microsoft.com/office/drawing/2014/main" val="780409133"/>
                    </a:ext>
                  </a:extLst>
                </a:gridCol>
              </a:tblGrid>
              <a:tr h="241055">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社名・店舗名</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住　　所</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電　　話</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事業内容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提供可能なサービス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rPr>
                        <a:t>ちょっとひとこと</a:t>
                      </a: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extLst>
                  <a:ext uri="{0D108BD9-81ED-4DB2-BD59-A6C34878D82A}">
                    <a16:rowId xmlns:a16="http://schemas.microsoft.com/office/drawing/2014/main" val="772997698"/>
                  </a:ext>
                </a:extLst>
              </a:tr>
              <a:tr h="4182007">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介護保険外サービス・</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便利屋　幸（さち）</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関市下有知</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４６７５－２</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ja-JP" altLang="en-US" sz="1300" u="none" strike="noStrike" dirty="0">
                          <a:effectLst/>
                          <a:latin typeface="AR P丸ゴシック体M" panose="020B0600010101010101" pitchFamily="50" charset="-128"/>
                          <a:ea typeface="AR P丸ゴシック体M" panose="020B0600010101010101" pitchFamily="50" charset="-128"/>
                        </a:rPr>
                        <a:t>０５７５－</a:t>
                      </a:r>
                      <a:endParaRPr lang="en-US" altLang="ja-JP" sz="13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300" u="none" strike="noStrike" dirty="0">
                          <a:effectLst/>
                          <a:latin typeface="AR P丸ゴシック体M" panose="020B0600010101010101" pitchFamily="50" charset="-128"/>
                          <a:ea typeface="AR P丸ゴシック体M" panose="020B0600010101010101" pitchFamily="50" charset="-128"/>
                        </a:rPr>
                        <a:t> </a:t>
                      </a:r>
                      <a:r>
                        <a:rPr lang="ja-JP" altLang="en-US" sz="1300" u="none" strike="noStrike" dirty="0">
                          <a:effectLst/>
                          <a:latin typeface="AR P丸ゴシック体M" panose="020B0600010101010101" pitchFamily="50" charset="-128"/>
                          <a:ea typeface="AR P丸ゴシック体M" panose="020B0600010101010101" pitchFamily="50" charset="-128"/>
                        </a:rPr>
                        <a:t>　３６－５２９２</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介護保険外サービス</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ハウスクリーニング</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家の大掛かりな片付け</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特殊清掃</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便利屋業</a:t>
                      </a:r>
                      <a:br>
                        <a:rPr lang="ja-JP" altLang="en-US" sz="1100" u="none" strike="noStrike" dirty="0">
                          <a:effectLst/>
                          <a:latin typeface="AR P丸ゴシック体M" panose="020B0600010101010101" pitchFamily="50" charset="-128"/>
                          <a:ea typeface="AR P丸ゴシック体M" panose="020B0600010101010101" pitchFamily="50" charset="-128"/>
                        </a:rPr>
                      </a:b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AR P丸ゴシック体M" panose="020B0600010101010101" pitchFamily="50" charset="-128"/>
                          <a:ea typeface="AR P丸ゴシック体M" panose="020B0600010101010101" pitchFamily="50" charset="-128"/>
                        </a:rPr>
                        <a:t>○公的介護保険サービスではできない高齢者 </a:t>
                      </a:r>
                      <a:endParaRPr lang="en-US" altLang="ja-JP" sz="10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000" u="none" strike="noStrike" dirty="0">
                          <a:effectLst/>
                          <a:latin typeface="AR P丸ゴシック体M" panose="020B0600010101010101" pitchFamily="50" charset="-128"/>
                          <a:ea typeface="AR P丸ゴシック体M" panose="020B0600010101010101" pitchFamily="50" charset="-128"/>
                        </a:rPr>
                        <a:t>  </a:t>
                      </a:r>
                      <a:r>
                        <a:rPr lang="ja-JP" altLang="en-US" sz="1000" u="none" strike="noStrike" dirty="0">
                          <a:effectLst/>
                          <a:latin typeface="AR P丸ゴシック体M" panose="020B0600010101010101" pitchFamily="50" charset="-128"/>
                          <a:ea typeface="AR P丸ゴシック体M" panose="020B0600010101010101" pitchFamily="50" charset="-128"/>
                        </a:rPr>
                        <a:t>介護に関する支援　３，０００円（税別）～</a:t>
                      </a:r>
                      <a:r>
                        <a:rPr lang="en-US" altLang="ja-JP" sz="1000" u="none" strike="noStrike" dirty="0">
                          <a:effectLst/>
                          <a:latin typeface="AR P丸ゴシック体M" panose="020B0600010101010101" pitchFamily="50" charset="-128"/>
                          <a:ea typeface="AR P丸ゴシック体M" panose="020B0600010101010101" pitchFamily="50" charset="-128"/>
                        </a:rPr>
                        <a:t>/</a:t>
                      </a:r>
                      <a:r>
                        <a:rPr lang="ja-JP" altLang="en-US" sz="1000" u="none" strike="noStrike" dirty="0">
                          <a:effectLst/>
                          <a:latin typeface="AR P丸ゴシック体M" panose="020B0600010101010101" pitchFamily="50" charset="-128"/>
                          <a:ea typeface="AR P丸ゴシック体M" panose="020B0600010101010101" pitchFamily="50" charset="-128"/>
                        </a:rPr>
                        <a:t>時間</a:t>
                      </a:r>
                      <a:br>
                        <a:rPr lang="ja-JP" altLang="en-US" sz="1000" u="none" strike="noStrike" dirty="0">
                          <a:effectLst/>
                          <a:latin typeface="AR P丸ゴシック体M" panose="020B0600010101010101" pitchFamily="50" charset="-128"/>
                          <a:ea typeface="AR P丸ゴシック体M" panose="020B0600010101010101" pitchFamily="50" charset="-128"/>
                        </a:rPr>
                      </a:br>
                      <a:r>
                        <a:rPr lang="ja-JP" altLang="en-US" sz="1000" u="none" strike="noStrike" dirty="0">
                          <a:effectLst/>
                          <a:latin typeface="AR P丸ゴシック体M" panose="020B0600010101010101" pitchFamily="50" charset="-128"/>
                          <a:ea typeface="AR P丸ゴシック体M" panose="020B0600010101010101" pitchFamily="50" charset="-128"/>
                        </a:rPr>
                        <a:t>　病院受診その他各場所への付き添い支援</a:t>
                      </a:r>
                      <a:br>
                        <a:rPr lang="ja-JP" altLang="en-US" sz="1000" u="none" strike="noStrike" dirty="0">
                          <a:effectLst/>
                          <a:latin typeface="AR P丸ゴシック体M" panose="020B0600010101010101" pitchFamily="50" charset="-128"/>
                          <a:ea typeface="AR P丸ゴシック体M" panose="020B0600010101010101" pitchFamily="50" charset="-128"/>
                        </a:rPr>
                      </a:br>
                      <a:r>
                        <a:rPr lang="ja-JP" altLang="en-US" sz="1000" u="none" strike="noStrike" dirty="0">
                          <a:effectLst/>
                          <a:latin typeface="AR P丸ゴシック体M" panose="020B0600010101010101" pitchFamily="50" charset="-128"/>
                          <a:ea typeface="AR P丸ゴシック体M" panose="020B0600010101010101" pitchFamily="50" charset="-128"/>
                        </a:rPr>
                        <a:t>　買い物等代行支援。</a:t>
                      </a:r>
                      <a:br>
                        <a:rPr lang="ja-JP" altLang="en-US" sz="1000" u="none" strike="noStrike" dirty="0">
                          <a:effectLst/>
                          <a:latin typeface="AR P丸ゴシック体M" panose="020B0600010101010101" pitchFamily="50" charset="-128"/>
                          <a:ea typeface="AR P丸ゴシック体M" panose="020B0600010101010101" pitchFamily="50" charset="-128"/>
                        </a:rPr>
                      </a:br>
                      <a:r>
                        <a:rPr lang="ja-JP" altLang="en-US" sz="1000" u="none" strike="noStrike" dirty="0">
                          <a:effectLst/>
                          <a:latin typeface="AR P丸ゴシック体M" panose="020B0600010101010101" pitchFamily="50" charset="-128"/>
                          <a:ea typeface="AR P丸ゴシック体M" panose="020B0600010101010101" pitchFamily="50" charset="-128"/>
                        </a:rPr>
                        <a:t>　ご家族に代わり、ご自宅での夜間の見守り</a:t>
                      </a:r>
                      <a:endParaRPr lang="en-US" altLang="ja-JP" sz="10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000" u="none" strike="noStrike" dirty="0">
                          <a:effectLst/>
                          <a:latin typeface="AR P丸ゴシック体M" panose="020B0600010101010101" pitchFamily="50" charset="-128"/>
                          <a:ea typeface="AR P丸ゴシック体M" panose="020B0600010101010101" pitchFamily="50" charset="-128"/>
                        </a:rPr>
                        <a:t>　支援。その他ご相談下さい。</a:t>
                      </a:r>
                      <a:br>
                        <a:rPr lang="ja-JP" altLang="en-US" sz="1000" u="none" strike="noStrike" dirty="0">
                          <a:effectLst/>
                          <a:latin typeface="AR P丸ゴシック体M" panose="020B0600010101010101" pitchFamily="50" charset="-128"/>
                          <a:ea typeface="AR P丸ゴシック体M" panose="020B0600010101010101" pitchFamily="50" charset="-128"/>
                        </a:rPr>
                      </a:br>
                      <a:r>
                        <a:rPr lang="ja-JP" altLang="en-US" sz="1000" u="none" strike="noStrike" dirty="0">
                          <a:effectLst/>
                          <a:latin typeface="AR P丸ゴシック体M" panose="020B0600010101010101" pitchFamily="50" charset="-128"/>
                          <a:ea typeface="AR P丸ゴシック体M" panose="020B0600010101010101" pitchFamily="50" charset="-128"/>
                        </a:rPr>
                        <a:t>○ご自宅の大掛かりな片付け及び整理</a:t>
                      </a:r>
                      <a:br>
                        <a:rPr lang="ja-JP" altLang="en-US" sz="1000" u="none" strike="noStrike" dirty="0">
                          <a:effectLst/>
                          <a:latin typeface="AR P丸ゴシック体M" panose="020B0600010101010101" pitchFamily="50" charset="-128"/>
                          <a:ea typeface="AR P丸ゴシック体M" panose="020B0600010101010101" pitchFamily="50" charset="-128"/>
                        </a:rPr>
                      </a:br>
                      <a:r>
                        <a:rPr lang="ja-JP" altLang="en-US" sz="1000" u="none" strike="noStrike" dirty="0">
                          <a:effectLst/>
                          <a:latin typeface="AR P丸ゴシック体M" panose="020B0600010101010101" pitchFamily="50" charset="-128"/>
                          <a:ea typeface="AR P丸ゴシック体M" panose="020B0600010101010101" pitchFamily="50" charset="-128"/>
                        </a:rPr>
                        <a:t>　生前、遺品整理。</a:t>
                      </a:r>
                      <a:br>
                        <a:rPr lang="ja-JP" altLang="en-US" sz="1000" u="none" strike="noStrike" dirty="0">
                          <a:effectLst/>
                          <a:latin typeface="AR P丸ゴシック体M" panose="020B0600010101010101" pitchFamily="50" charset="-128"/>
                          <a:ea typeface="AR P丸ゴシック体M" panose="020B0600010101010101" pitchFamily="50" charset="-128"/>
                        </a:rPr>
                      </a:br>
                      <a:r>
                        <a:rPr lang="ja-JP" altLang="en-US" sz="1000" u="none" strike="noStrike" dirty="0">
                          <a:effectLst/>
                          <a:latin typeface="AR P丸ゴシック体M" panose="020B0600010101010101" pitchFamily="50" charset="-128"/>
                          <a:ea typeface="AR P丸ゴシック体M" panose="020B0600010101010101" pitchFamily="50" charset="-128"/>
                        </a:rPr>
                        <a:t>　引っ越し、施設入所後の自宅片付け。</a:t>
                      </a:r>
                      <a:br>
                        <a:rPr lang="ja-JP" altLang="en-US" sz="1000" u="none" strike="noStrike" dirty="0">
                          <a:effectLst/>
                          <a:latin typeface="AR P丸ゴシック体M" panose="020B0600010101010101" pitchFamily="50" charset="-128"/>
                          <a:ea typeface="AR P丸ゴシック体M" panose="020B0600010101010101" pitchFamily="50" charset="-128"/>
                        </a:rPr>
                      </a:br>
                      <a:r>
                        <a:rPr lang="ja-JP" altLang="en-US" sz="1000" u="none" strike="noStrike" dirty="0">
                          <a:effectLst/>
                          <a:latin typeface="AR P丸ゴシック体M" panose="020B0600010101010101" pitchFamily="50" charset="-128"/>
                          <a:ea typeface="AR P丸ゴシック体M" panose="020B0600010101010101" pitchFamily="50" charset="-128"/>
                        </a:rPr>
                        <a:t>  </a:t>
                      </a:r>
                      <a:r>
                        <a:rPr lang="en-US" altLang="ja-JP" sz="1000" u="none" strike="noStrike" dirty="0">
                          <a:effectLst/>
                          <a:latin typeface="AR P丸ゴシック体M" panose="020B0600010101010101" pitchFamily="50" charset="-128"/>
                          <a:ea typeface="AR P丸ゴシック体M" panose="020B0600010101010101" pitchFamily="50" charset="-128"/>
                        </a:rPr>
                        <a:t>※</a:t>
                      </a:r>
                      <a:r>
                        <a:rPr lang="ja-JP" altLang="en-US" sz="1000" u="none" strike="noStrike" dirty="0">
                          <a:effectLst/>
                          <a:latin typeface="AR P丸ゴシック体M" panose="020B0600010101010101" pitchFamily="50" charset="-128"/>
                          <a:ea typeface="AR P丸ゴシック体M" panose="020B0600010101010101" pitchFamily="50" charset="-128"/>
                        </a:rPr>
                        <a:t>整理、分別、まとめは弊社で行い、処分は</a:t>
                      </a:r>
                      <a:endParaRPr lang="en-US" altLang="ja-JP" sz="10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000" u="none" strike="noStrike" dirty="0">
                          <a:effectLst/>
                          <a:latin typeface="AR P丸ゴシック体M" panose="020B0600010101010101" pitchFamily="50" charset="-128"/>
                          <a:ea typeface="AR P丸ゴシック体M" panose="020B0600010101010101" pitchFamily="50" charset="-128"/>
                        </a:rPr>
                        <a:t>    </a:t>
                      </a:r>
                      <a:r>
                        <a:rPr lang="ja-JP" altLang="en-US" sz="1000" u="none" strike="noStrike" dirty="0">
                          <a:effectLst/>
                          <a:latin typeface="AR P丸ゴシック体M" panose="020B0600010101010101" pitchFamily="50" charset="-128"/>
                          <a:ea typeface="AR P丸ゴシック体M" panose="020B0600010101010101" pitchFamily="50" charset="-128"/>
                        </a:rPr>
                        <a:t>地域担当の一般廃棄物業者に委託します。</a:t>
                      </a:r>
                      <a:br>
                        <a:rPr lang="ja-JP" altLang="en-US" sz="1000" u="none" strike="noStrike" dirty="0">
                          <a:effectLst/>
                          <a:latin typeface="AR P丸ゴシック体M" panose="020B0600010101010101" pitchFamily="50" charset="-128"/>
                          <a:ea typeface="AR P丸ゴシック体M" panose="020B0600010101010101" pitchFamily="50" charset="-128"/>
                        </a:rPr>
                      </a:br>
                      <a:r>
                        <a:rPr lang="ja-JP" altLang="en-US" sz="1000" u="none" strike="noStrike" dirty="0">
                          <a:effectLst/>
                          <a:latin typeface="AR P丸ゴシック体M" panose="020B0600010101010101" pitchFamily="50" charset="-128"/>
                          <a:ea typeface="AR P丸ゴシック体M" panose="020B0600010101010101" pitchFamily="50" charset="-128"/>
                        </a:rPr>
                        <a:t>○ハウスクリーニング（１カ所１０，０００円～）</a:t>
                      </a:r>
                      <a:br>
                        <a:rPr lang="ja-JP" altLang="en-US" sz="1000" u="none" strike="noStrike" dirty="0">
                          <a:effectLst/>
                          <a:latin typeface="AR P丸ゴシック体M" panose="020B0600010101010101" pitchFamily="50" charset="-128"/>
                          <a:ea typeface="AR P丸ゴシック体M" panose="020B0600010101010101" pitchFamily="50" charset="-128"/>
                        </a:rPr>
                      </a:br>
                      <a:r>
                        <a:rPr lang="ja-JP" altLang="en-US" sz="1000" u="none" strike="noStrike" dirty="0">
                          <a:effectLst/>
                          <a:latin typeface="AR P丸ゴシック体M" panose="020B0600010101010101" pitchFamily="50" charset="-128"/>
                          <a:ea typeface="AR P丸ゴシック体M" panose="020B0600010101010101" pitchFamily="50" charset="-128"/>
                        </a:rPr>
                        <a:t>  エアコン、浴室、トイレ、キッチン、アパートから戸</a:t>
                      </a:r>
                      <a:endParaRPr lang="en-US" altLang="ja-JP" sz="10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000" u="none" strike="noStrike" dirty="0">
                          <a:effectLst/>
                          <a:latin typeface="AR P丸ゴシック体M" panose="020B0600010101010101" pitchFamily="50" charset="-128"/>
                          <a:ea typeface="AR P丸ゴシック体M" panose="020B0600010101010101" pitchFamily="50" charset="-128"/>
                        </a:rPr>
                        <a:t>  建てなど。</a:t>
                      </a:r>
                      <a:br>
                        <a:rPr lang="ja-JP" altLang="en-US" sz="1000" u="none" strike="noStrike" dirty="0">
                          <a:effectLst/>
                          <a:latin typeface="AR P丸ゴシック体M" panose="020B0600010101010101" pitchFamily="50" charset="-128"/>
                          <a:ea typeface="AR P丸ゴシック体M" panose="020B0600010101010101" pitchFamily="50" charset="-128"/>
                        </a:rPr>
                      </a:br>
                      <a:r>
                        <a:rPr lang="ja-JP" altLang="en-US" sz="1000" u="none" strike="noStrike" dirty="0">
                          <a:effectLst/>
                          <a:latin typeface="AR P丸ゴシック体M" panose="020B0600010101010101" pitchFamily="50" charset="-128"/>
                          <a:ea typeface="AR P丸ゴシック体M" panose="020B0600010101010101" pitchFamily="50" charset="-128"/>
                        </a:rPr>
                        <a:t>○特殊清掃（内容確認後見積り）</a:t>
                      </a:r>
                      <a:br>
                        <a:rPr lang="ja-JP" altLang="en-US" sz="1000" u="none" strike="noStrike" dirty="0">
                          <a:effectLst/>
                          <a:latin typeface="AR P丸ゴシック体M" panose="020B0600010101010101" pitchFamily="50" charset="-128"/>
                          <a:ea typeface="AR P丸ゴシック体M" panose="020B0600010101010101" pitchFamily="50" charset="-128"/>
                        </a:rPr>
                      </a:br>
                      <a:r>
                        <a:rPr lang="ja-JP" altLang="en-US" sz="1000" u="none" strike="noStrike" dirty="0">
                          <a:effectLst/>
                          <a:latin typeface="AR P丸ゴシック体M" panose="020B0600010101010101" pitchFamily="50" charset="-128"/>
                          <a:ea typeface="AR P丸ゴシック体M" panose="020B0600010101010101" pitchFamily="50" charset="-128"/>
                        </a:rPr>
                        <a:t>　孤独死などが起きた場合、警察の現場検証、ご</a:t>
                      </a:r>
                      <a:endParaRPr lang="en-US" altLang="ja-JP" sz="10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000" u="none" strike="noStrike" dirty="0">
                          <a:effectLst/>
                          <a:latin typeface="AR P丸ゴシック体M" panose="020B0600010101010101" pitchFamily="50" charset="-128"/>
                          <a:ea typeface="AR P丸ゴシック体M" panose="020B0600010101010101" pitchFamily="50" charset="-128"/>
                        </a:rPr>
                        <a:t>  </a:t>
                      </a:r>
                      <a:r>
                        <a:rPr lang="ja-JP" altLang="en-US" sz="1000" u="none" strike="noStrike" dirty="0">
                          <a:effectLst/>
                          <a:latin typeface="AR P丸ゴシック体M" panose="020B0600010101010101" pitchFamily="50" charset="-128"/>
                          <a:ea typeface="AR P丸ゴシック体M" panose="020B0600010101010101" pitchFamily="50" charset="-128"/>
                        </a:rPr>
                        <a:t>遺体の搬出が終わり、出入りが許可された後　</a:t>
                      </a:r>
                      <a:endParaRPr lang="en-US" altLang="ja-JP" sz="10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000" u="none" strike="noStrike" dirty="0">
                          <a:effectLst/>
                          <a:latin typeface="AR P丸ゴシック体M" panose="020B0600010101010101" pitchFamily="50" charset="-128"/>
                          <a:ea typeface="AR P丸ゴシック体M" panose="020B0600010101010101" pitchFamily="50" charset="-128"/>
                        </a:rPr>
                        <a:t>  の消毒、消臭、クリーニング。</a:t>
                      </a:r>
                      <a:br>
                        <a:rPr lang="ja-JP" altLang="en-US" sz="1000" u="none" strike="noStrike" dirty="0">
                          <a:effectLst/>
                          <a:latin typeface="AR P丸ゴシック体M" panose="020B0600010101010101" pitchFamily="50" charset="-128"/>
                          <a:ea typeface="AR P丸ゴシック体M" panose="020B0600010101010101" pitchFamily="50" charset="-128"/>
                        </a:rPr>
                      </a:br>
                      <a:r>
                        <a:rPr lang="ja-JP" altLang="en-US" sz="1000" u="none" strike="noStrike" dirty="0">
                          <a:effectLst/>
                          <a:latin typeface="AR P丸ゴシック体M" panose="020B0600010101010101" pitchFamily="50" charset="-128"/>
                          <a:ea typeface="AR P丸ゴシック体M" panose="020B0600010101010101" pitchFamily="50" charset="-128"/>
                        </a:rPr>
                        <a:t> </a:t>
                      </a:r>
                      <a:r>
                        <a:rPr lang="en-US" altLang="ja-JP" sz="1000" u="none" strike="noStrike" dirty="0">
                          <a:effectLst/>
                          <a:latin typeface="AR P丸ゴシック体M" panose="020B0600010101010101" pitchFamily="50" charset="-128"/>
                          <a:ea typeface="AR P丸ゴシック体M" panose="020B0600010101010101" pitchFamily="50" charset="-128"/>
                        </a:rPr>
                        <a:t>※</a:t>
                      </a:r>
                      <a:r>
                        <a:rPr lang="ja-JP" altLang="en-US" sz="1000" u="none" strike="noStrike" dirty="0">
                          <a:effectLst/>
                          <a:latin typeface="AR P丸ゴシック体M" panose="020B0600010101010101" pitchFamily="50" charset="-128"/>
                          <a:ea typeface="AR P丸ゴシック体M" panose="020B0600010101010101" pitchFamily="50" charset="-128"/>
                        </a:rPr>
                        <a:t>整理、分別、まとめは弊社で行い、処分は地域</a:t>
                      </a:r>
                      <a:endParaRPr lang="en-US" altLang="ja-JP" sz="10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000" u="none" strike="noStrike" dirty="0">
                          <a:effectLst/>
                          <a:latin typeface="AR P丸ゴシック体M" panose="020B0600010101010101" pitchFamily="50" charset="-128"/>
                          <a:ea typeface="AR P丸ゴシック体M" panose="020B0600010101010101" pitchFamily="50" charset="-128"/>
                        </a:rPr>
                        <a:t> </a:t>
                      </a:r>
                      <a:r>
                        <a:rPr lang="ja-JP" altLang="en-US" sz="1000" u="none" strike="noStrike" dirty="0">
                          <a:effectLst/>
                          <a:latin typeface="AR P丸ゴシック体M" panose="020B0600010101010101" pitchFamily="50" charset="-128"/>
                          <a:ea typeface="AR P丸ゴシック体M" panose="020B0600010101010101" pitchFamily="50" charset="-128"/>
                        </a:rPr>
                        <a:t>  担当の一般廃棄物業者に委託します。</a:t>
                      </a:r>
                      <a:br>
                        <a:rPr lang="ja-JP" altLang="en-US" sz="1000" u="none" strike="noStrike" dirty="0">
                          <a:effectLst/>
                          <a:latin typeface="AR P丸ゴシック体M" panose="020B0600010101010101" pitchFamily="50" charset="-128"/>
                          <a:ea typeface="AR P丸ゴシック体M" panose="020B0600010101010101" pitchFamily="50" charset="-128"/>
                        </a:rPr>
                      </a:br>
                      <a:r>
                        <a:rPr lang="ja-JP" altLang="en-US" sz="1000" u="none" strike="noStrike" dirty="0">
                          <a:effectLst/>
                          <a:latin typeface="AR P丸ゴシック体M" panose="020B0600010101010101" pitchFamily="50" charset="-128"/>
                          <a:ea typeface="AR P丸ゴシック体M" panose="020B0600010101010101" pitchFamily="50" charset="-128"/>
                        </a:rPr>
                        <a:t>○便利屋業（内容確認後見積り）</a:t>
                      </a:r>
                      <a:br>
                        <a:rPr lang="ja-JP" altLang="en-US" sz="1000" u="none" strike="noStrike" dirty="0">
                          <a:effectLst/>
                          <a:latin typeface="AR P丸ゴシック体M" panose="020B0600010101010101" pitchFamily="50" charset="-128"/>
                          <a:ea typeface="AR P丸ゴシック体M" panose="020B0600010101010101" pitchFamily="50" charset="-128"/>
                        </a:rPr>
                      </a:br>
                      <a:r>
                        <a:rPr lang="ja-JP" altLang="en-US" sz="1000" u="none" strike="noStrike" dirty="0">
                          <a:effectLst/>
                          <a:latin typeface="AR P丸ゴシック体M" panose="020B0600010101010101" pitchFamily="50" charset="-128"/>
                          <a:ea typeface="AR P丸ゴシック体M" panose="020B0600010101010101" pitchFamily="50" charset="-128"/>
                        </a:rPr>
                        <a:t>  網戸、障子の張替え</a:t>
                      </a:r>
                      <a:br>
                        <a:rPr lang="ja-JP" altLang="en-US" sz="1000" u="none" strike="noStrike" dirty="0">
                          <a:effectLst/>
                          <a:latin typeface="AR P丸ゴシック体M" panose="020B0600010101010101" pitchFamily="50" charset="-128"/>
                          <a:ea typeface="AR P丸ゴシック体M" panose="020B0600010101010101" pitchFamily="50" charset="-128"/>
                        </a:rPr>
                      </a:br>
                      <a:r>
                        <a:rPr lang="ja-JP" altLang="en-US" sz="1000" u="none" strike="noStrike" dirty="0">
                          <a:effectLst/>
                          <a:latin typeface="AR P丸ゴシック体M" panose="020B0600010101010101" pitchFamily="50" charset="-128"/>
                          <a:ea typeface="AR P丸ゴシック体M" panose="020B0600010101010101" pitchFamily="50" charset="-128"/>
                        </a:rPr>
                        <a:t>  家具の組み立てや移動</a:t>
                      </a:r>
                      <a:br>
                        <a:rPr lang="ja-JP" altLang="en-US" sz="1000" u="none" strike="noStrike" dirty="0">
                          <a:effectLst/>
                          <a:latin typeface="AR P丸ゴシック体M" panose="020B0600010101010101" pitchFamily="50" charset="-128"/>
                          <a:ea typeface="AR P丸ゴシック体M" panose="020B0600010101010101" pitchFamily="50" charset="-128"/>
                        </a:rPr>
                      </a:br>
                      <a:r>
                        <a:rPr lang="ja-JP" altLang="en-US" sz="1000" u="none" strike="noStrike" dirty="0">
                          <a:effectLst/>
                          <a:latin typeface="AR P丸ゴシック体M" panose="020B0600010101010101" pitchFamily="50" charset="-128"/>
                          <a:ea typeface="AR P丸ゴシック体M" panose="020B0600010101010101" pitchFamily="50" charset="-128"/>
                        </a:rPr>
                        <a:t>  庭の手入れ、伐採、草刈り</a:t>
                      </a:r>
                      <a:br>
                        <a:rPr lang="ja-JP" altLang="en-US" sz="1000" u="none" strike="noStrike" dirty="0">
                          <a:effectLst/>
                          <a:latin typeface="AR P丸ゴシック体M" panose="020B0600010101010101" pitchFamily="50" charset="-128"/>
                          <a:ea typeface="AR P丸ゴシック体M" panose="020B0600010101010101" pitchFamily="50" charset="-128"/>
                        </a:rPr>
                      </a:br>
                      <a:r>
                        <a:rPr lang="ja-JP" altLang="en-US" sz="1000" u="none" strike="noStrike" dirty="0">
                          <a:effectLst/>
                          <a:latin typeface="AR P丸ゴシック体M" panose="020B0600010101010101" pitchFamily="50" charset="-128"/>
                          <a:ea typeface="AR P丸ゴシック体M" panose="020B0600010101010101" pitchFamily="50" charset="-128"/>
                        </a:rPr>
                        <a:t>  その他ご相談ください。</a:t>
                      </a:r>
                      <a:endParaRPr lang="ja-JP" altLang="en-US" sz="10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介護サービス事業経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営、施設長として１６年</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従事した知識と技術を</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活かし、公的サービス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で支援できない部分を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より柔軟な自費サービ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スとして行政、地域包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括センター、担当ケア</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マネジャー様等と協働</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し、提供します。</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4409797"/>
                  </a:ext>
                </a:extLst>
              </a:tr>
            </a:tbl>
          </a:graphicData>
        </a:graphic>
      </p:graphicFrame>
      <p:sp>
        <p:nvSpPr>
          <p:cNvPr id="7" name="フッター プレースホルダー 6">
            <a:extLst>
              <a:ext uri="{FF2B5EF4-FFF2-40B4-BE49-F238E27FC236}">
                <a16:creationId xmlns:a16="http://schemas.microsoft.com/office/drawing/2014/main" id="{44FF3DAA-1413-43D5-8BDE-406741CDD44F}"/>
              </a:ext>
            </a:extLst>
          </p:cNvPr>
          <p:cNvSpPr>
            <a:spLocks noGrp="1"/>
          </p:cNvSpPr>
          <p:nvPr>
            <p:ph type="ftr" sz="quarter" idx="11"/>
          </p:nvPr>
        </p:nvSpPr>
        <p:spPr/>
        <p:txBody>
          <a:bodyPr/>
          <a:lstStyle/>
          <a:p>
            <a:r>
              <a:rPr lang="ja-JP" altLang="en-US" b="1" dirty="0">
                <a:solidFill>
                  <a:schemeClr val="tx1"/>
                </a:solidFill>
              </a:rPr>
              <a:t>１８</a:t>
            </a:r>
            <a:endParaRPr lang="en-US" b="1" dirty="0">
              <a:solidFill>
                <a:schemeClr val="tx1"/>
              </a:solidFill>
            </a:endParaRPr>
          </a:p>
        </p:txBody>
      </p:sp>
    </p:spTree>
    <p:extLst>
      <p:ext uri="{BB962C8B-B14F-4D97-AF65-F5344CB8AC3E}">
        <p14:creationId xmlns:p14="http://schemas.microsoft.com/office/powerpoint/2010/main" val="2880564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ソース画像を表示">
            <a:extLst>
              <a:ext uri="{FF2B5EF4-FFF2-40B4-BE49-F238E27FC236}">
                <a16:creationId xmlns:a16="http://schemas.microsoft.com/office/drawing/2014/main" id="{4F5096EA-ADC9-48D9-92E2-158784BC13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6479" y="994203"/>
            <a:ext cx="1501754" cy="7879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コンテンツ プレースホルダー 1">
            <a:extLst>
              <a:ext uri="{FF2B5EF4-FFF2-40B4-BE49-F238E27FC236}">
                <a16:creationId xmlns:a16="http://schemas.microsoft.com/office/drawing/2014/main" id="{1CE67618-3BB6-40AF-941C-A83CBE51D294}"/>
              </a:ext>
            </a:extLst>
          </p:cNvPr>
          <p:cNvGraphicFramePr>
            <a:graphicFrameLocks/>
          </p:cNvGraphicFramePr>
          <p:nvPr>
            <p:extLst>
              <p:ext uri="{D42A27DB-BD31-4B8C-83A1-F6EECF244321}">
                <p14:modId xmlns:p14="http://schemas.microsoft.com/office/powerpoint/2010/main" val="3288253239"/>
              </p:ext>
            </p:extLst>
          </p:nvPr>
        </p:nvGraphicFramePr>
        <p:xfrm>
          <a:off x="206533" y="1705585"/>
          <a:ext cx="9492934" cy="4158212"/>
        </p:xfrm>
        <a:graphic>
          <a:graphicData uri="http://schemas.openxmlformats.org/drawingml/2006/table">
            <a:tbl>
              <a:tblPr>
                <a:tableStyleId>{5C22544A-7EE6-4342-B048-85BDC9FD1C3A}</a:tableStyleId>
              </a:tblPr>
              <a:tblGrid>
                <a:gridCol w="1070615">
                  <a:extLst>
                    <a:ext uri="{9D8B030D-6E8A-4147-A177-3AD203B41FA5}">
                      <a16:colId xmlns:a16="http://schemas.microsoft.com/office/drawing/2014/main" val="543312116"/>
                    </a:ext>
                  </a:extLst>
                </a:gridCol>
                <a:gridCol w="1593669">
                  <a:extLst>
                    <a:ext uri="{9D8B030D-6E8A-4147-A177-3AD203B41FA5}">
                      <a16:colId xmlns:a16="http://schemas.microsoft.com/office/drawing/2014/main" val="3017435528"/>
                    </a:ext>
                  </a:extLst>
                </a:gridCol>
                <a:gridCol w="1211802">
                  <a:extLst>
                    <a:ext uri="{9D8B030D-6E8A-4147-A177-3AD203B41FA5}">
                      <a16:colId xmlns:a16="http://schemas.microsoft.com/office/drawing/2014/main" val="1989753130"/>
                    </a:ext>
                  </a:extLst>
                </a:gridCol>
                <a:gridCol w="1824916">
                  <a:extLst>
                    <a:ext uri="{9D8B030D-6E8A-4147-A177-3AD203B41FA5}">
                      <a16:colId xmlns:a16="http://schemas.microsoft.com/office/drawing/2014/main" val="493820497"/>
                    </a:ext>
                  </a:extLst>
                </a:gridCol>
                <a:gridCol w="2334328">
                  <a:extLst>
                    <a:ext uri="{9D8B030D-6E8A-4147-A177-3AD203B41FA5}">
                      <a16:colId xmlns:a16="http://schemas.microsoft.com/office/drawing/2014/main" val="3665472062"/>
                    </a:ext>
                  </a:extLst>
                </a:gridCol>
                <a:gridCol w="1457604">
                  <a:extLst>
                    <a:ext uri="{9D8B030D-6E8A-4147-A177-3AD203B41FA5}">
                      <a16:colId xmlns:a16="http://schemas.microsoft.com/office/drawing/2014/main" val="780409133"/>
                    </a:ext>
                  </a:extLst>
                </a:gridCol>
              </a:tblGrid>
              <a:tr h="340860">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社名・店舗名</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住　　所</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電　　話</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事業内容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提供可能なサービス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rPr>
                        <a:t>ちょっとひとこと</a:t>
                      </a:r>
                      <a:endParaRPr lang="en-US" altLang="ja-JP"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extLst>
                  <a:ext uri="{0D108BD9-81ED-4DB2-BD59-A6C34878D82A}">
                    <a16:rowId xmlns:a16="http://schemas.microsoft.com/office/drawing/2014/main" val="772997698"/>
                  </a:ext>
                </a:extLst>
              </a:tr>
              <a:tr h="1109716">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（有）サンアイ</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美濃加茂市西町８－６１</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300" u="none" strike="noStrike" dirty="0">
                          <a:effectLst/>
                          <a:latin typeface="AR P丸ゴシック体M" panose="020B0600010101010101" pitchFamily="50" charset="-128"/>
                          <a:ea typeface="AR P丸ゴシック体M" panose="020B0600010101010101" pitchFamily="50" charset="-128"/>
                        </a:rPr>
                        <a:t> ０５７４－</a:t>
                      </a:r>
                      <a:endParaRPr lang="en-US" altLang="ja-JP" sz="13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300" u="none" strike="noStrike" dirty="0">
                          <a:effectLst/>
                          <a:latin typeface="AR P丸ゴシック体M" panose="020B0600010101010101" pitchFamily="50" charset="-128"/>
                          <a:ea typeface="AR P丸ゴシック体M" panose="020B0600010101010101" pitchFamily="50" charset="-128"/>
                        </a:rPr>
                        <a:t> </a:t>
                      </a:r>
                      <a:r>
                        <a:rPr lang="ja-JP" altLang="en-US" sz="1300" u="none" strike="noStrike" dirty="0">
                          <a:effectLst/>
                          <a:latin typeface="AR P丸ゴシック体M" panose="020B0600010101010101" pitchFamily="50" charset="-128"/>
                          <a:ea typeface="AR P丸ゴシック体M" panose="020B0600010101010101" pitchFamily="50" charset="-128"/>
                        </a:rPr>
                        <a:t>　２７－６４９２</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ネズミ・ノミ・ダニ等、衛生害</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虫の予防駆除工事。</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アライグマ・ハクビシン・イタ</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チ等小動物の予防駆除。</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スズメバチ等危険生物の駆</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除作業全般。</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現地調査、見積もりは無料にて対応。</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見積書提出後、ご依頼いただければ</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防除作業に掛かります。</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安心の５年保証。</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地元優先で迅速対応。</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9706411"/>
                  </a:ext>
                </a:extLst>
              </a:tr>
              <a:tr h="1087534">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便利屋　</a:t>
                      </a:r>
                      <a:r>
                        <a:rPr lang="en-US" sz="1100" u="none" strike="noStrike" dirty="0">
                          <a:effectLst/>
                          <a:latin typeface="AR P丸ゴシック体M" panose="020B0600010101010101" pitchFamily="50" charset="-128"/>
                          <a:ea typeface="AR P丸ゴシック体M" panose="020B0600010101010101" pitchFamily="50" charset="-128"/>
                        </a:rPr>
                        <a:t>JKL</a:t>
                      </a:r>
                      <a:endParaRPr 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可児市土田１７６０－９７</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300" u="none" strike="noStrike" dirty="0">
                          <a:effectLst/>
                          <a:latin typeface="AR P丸ゴシック体M" panose="020B0600010101010101" pitchFamily="50" charset="-128"/>
                          <a:ea typeface="AR P丸ゴシック体M" panose="020B0600010101010101" pitchFamily="50" charset="-128"/>
                        </a:rPr>
                        <a:t> ０５７４－</a:t>
                      </a:r>
                      <a:endParaRPr lang="en-US" altLang="ja-JP" sz="13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300" u="none" strike="noStrike" dirty="0">
                          <a:effectLst/>
                          <a:latin typeface="AR P丸ゴシック体M" panose="020B0600010101010101" pitchFamily="50" charset="-128"/>
                          <a:ea typeface="AR P丸ゴシック体M" panose="020B0600010101010101" pitchFamily="50" charset="-128"/>
                        </a:rPr>
                        <a:t> </a:t>
                      </a:r>
                      <a:r>
                        <a:rPr lang="ja-JP" altLang="en-US" sz="1300" u="none" strike="noStrike" dirty="0">
                          <a:effectLst/>
                          <a:latin typeface="AR P丸ゴシック体M" panose="020B0600010101010101" pitchFamily="50" charset="-128"/>
                          <a:ea typeface="AR P丸ゴシック体M" panose="020B0600010101010101" pitchFamily="50" charset="-128"/>
                        </a:rPr>
                        <a:t>　２８－６４８５</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a:effectLst/>
                          <a:latin typeface="AR P丸ゴシック体M" panose="020B0600010101010101" pitchFamily="50" charset="-128"/>
                          <a:ea typeface="AR P丸ゴシック体M" panose="020B0600010101010101" pitchFamily="50" charset="-128"/>
                        </a:rPr>
                        <a:t>庭木剪定</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庭木剪定</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草刈り</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スタッフ１人につき</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en-US" altLang="ja-JP" sz="1100" u="none" strike="noStrike" dirty="0">
                          <a:effectLst/>
                          <a:latin typeface="AR P丸ゴシック体M" panose="020B0600010101010101" pitchFamily="50" charset="-128"/>
                          <a:ea typeface="AR P丸ゴシック体M" panose="020B0600010101010101" pitchFamily="50" charset="-128"/>
                        </a:rPr>
                        <a:t>2</a:t>
                      </a:r>
                      <a:r>
                        <a:rPr lang="ja-JP" altLang="en-US" sz="1100" u="none" strike="noStrike" dirty="0">
                          <a:effectLst/>
                          <a:latin typeface="AR P丸ゴシック体M" panose="020B0600010101010101" pitchFamily="50" charset="-128"/>
                          <a:ea typeface="AR P丸ゴシック体M" panose="020B0600010101010101" pitchFamily="50" charset="-128"/>
                        </a:rPr>
                        <a:t>，</a:t>
                      </a:r>
                      <a:r>
                        <a:rPr lang="en-US" altLang="ja-JP" sz="1100" u="none" strike="noStrike" dirty="0">
                          <a:effectLst/>
                          <a:latin typeface="AR P丸ゴシック体M" panose="020B0600010101010101" pitchFamily="50" charset="-128"/>
                          <a:ea typeface="AR P丸ゴシック体M" panose="020B0600010101010101" pitchFamily="50" charset="-128"/>
                        </a:rPr>
                        <a:t>000</a:t>
                      </a:r>
                      <a:r>
                        <a:rPr lang="ja-JP" altLang="en-US" sz="1100" u="none" strike="noStrike" dirty="0">
                          <a:effectLst/>
                          <a:latin typeface="AR P丸ゴシック体M" panose="020B0600010101010101" pitchFamily="50" charset="-128"/>
                          <a:ea typeface="AR P丸ゴシック体M" panose="020B0600010101010101" pitchFamily="50" charset="-128"/>
                        </a:rPr>
                        <a:t>円～</a:t>
                      </a:r>
                      <a:r>
                        <a:rPr lang="en-US" altLang="ja-JP" sz="1100" u="none" strike="noStrike" dirty="0">
                          <a:effectLst/>
                          <a:latin typeface="AR P丸ゴシック体M" panose="020B0600010101010101" pitchFamily="50" charset="-128"/>
                          <a:ea typeface="AR P丸ゴシック体M" panose="020B0600010101010101" pitchFamily="50" charset="-128"/>
                        </a:rPr>
                        <a:t>3,000</a:t>
                      </a:r>
                      <a:r>
                        <a:rPr lang="ja-JP" altLang="en-US" sz="1100" u="none" strike="noStrike" dirty="0">
                          <a:effectLst/>
                          <a:latin typeface="AR P丸ゴシック体M" panose="020B0600010101010101" pitchFamily="50" charset="-128"/>
                          <a:ea typeface="AR P丸ゴシック体M" panose="020B0600010101010101" pitchFamily="50" charset="-128"/>
                        </a:rPr>
                        <a:t>円</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時間</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3737535"/>
                  </a:ext>
                </a:extLst>
              </a:tr>
              <a:tr h="1620102">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中部技工</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（便利屋中部）</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可児市矢戸１４４５－２２７</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300" u="none" strike="noStrike" dirty="0">
                          <a:effectLst/>
                          <a:latin typeface="AR P丸ゴシック体M" panose="020B0600010101010101" pitchFamily="50" charset="-128"/>
                          <a:ea typeface="AR P丸ゴシック体M" panose="020B0600010101010101" pitchFamily="50" charset="-128"/>
                        </a:rPr>
                        <a:t> ０５７４－</a:t>
                      </a:r>
                      <a:endParaRPr lang="en-US" altLang="ja-JP" sz="13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300" u="none" strike="noStrike" dirty="0">
                          <a:effectLst/>
                          <a:latin typeface="AR P丸ゴシック体M" panose="020B0600010101010101" pitchFamily="50" charset="-128"/>
                          <a:ea typeface="AR P丸ゴシック体M" panose="020B0600010101010101" pitchFamily="50" charset="-128"/>
                        </a:rPr>
                        <a:t> </a:t>
                      </a:r>
                      <a:r>
                        <a:rPr lang="ja-JP" altLang="en-US" sz="1300" u="none" strike="noStrike" dirty="0">
                          <a:effectLst/>
                          <a:latin typeface="AR P丸ゴシック体M" panose="020B0600010101010101" pitchFamily="50" charset="-128"/>
                          <a:ea typeface="AR P丸ゴシック体M" panose="020B0600010101010101" pitchFamily="50" charset="-128"/>
                        </a:rPr>
                        <a:t>　６３－７１６５</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電機工事、家電設置、修理、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クーラー取付、有害動物駆除、</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ハチの巣駆除、病院同行。</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○有害動物の駆除</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（ヘビ、アライグマ等）</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○病院同行（３，０００円</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時間</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追加　１５００円</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３０分）</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○家具移動</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○家電製品（クーラー含む）修理</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２，０００円</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時間より生活支援サービ</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スを提供いたします。詳しくはお問合</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せ下さい。</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母体は電気工事です。</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エアコン含む家電のこ</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とならまずご相談を。</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ハチの巣駆除もお任</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せください。</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6405640"/>
                  </a:ext>
                </a:extLst>
              </a:tr>
            </a:tbl>
          </a:graphicData>
        </a:graphic>
      </p:graphicFrame>
      <p:sp>
        <p:nvSpPr>
          <p:cNvPr id="5" name="タイトル 1">
            <a:extLst>
              <a:ext uri="{FF2B5EF4-FFF2-40B4-BE49-F238E27FC236}">
                <a16:creationId xmlns:a16="http://schemas.microsoft.com/office/drawing/2014/main" id="{D7815AD8-5198-4027-B4D7-6E9ACF5CE8D2}"/>
              </a:ext>
            </a:extLst>
          </p:cNvPr>
          <p:cNvSpPr>
            <a:spLocks noGrp="1"/>
          </p:cNvSpPr>
          <p:nvPr>
            <p:ph type="title"/>
          </p:nvPr>
        </p:nvSpPr>
        <p:spPr>
          <a:xfrm>
            <a:off x="225525" y="555786"/>
            <a:ext cx="6300954" cy="810535"/>
          </a:xfrm>
        </p:spPr>
        <p:txBody>
          <a:bodyPr>
            <a:normAutofit fontScale="90000"/>
          </a:bodyPr>
          <a:lstStyle/>
          <a:p>
            <a:r>
              <a:rPr lang="ja-JP" altLang="en-US" dirty="0">
                <a:latin typeface="AR P丸ゴシック体E" panose="020F0900000000000000" pitchFamily="50" charset="-128"/>
                <a:ea typeface="AR P丸ゴシック体E" panose="020F0900000000000000" pitchFamily="50" charset="-128"/>
              </a:rPr>
              <a:t>生活支援サービス（有料）④</a:t>
            </a:r>
            <a:endParaRPr kumimoji="1" lang="ja-JP" altLang="en-US" dirty="0">
              <a:solidFill>
                <a:schemeClr val="tx1"/>
              </a:solidFill>
              <a:latin typeface="AR P丸ゴシック体E" panose="020F0900000000000000" pitchFamily="50" charset="-128"/>
              <a:ea typeface="AR P丸ゴシック体E" panose="020F0900000000000000" pitchFamily="50" charset="-128"/>
            </a:endParaRPr>
          </a:p>
        </p:txBody>
      </p:sp>
      <p:pic>
        <p:nvPicPr>
          <p:cNvPr id="1028" name="Picture 4" descr="ソース画像を表示">
            <a:extLst>
              <a:ext uri="{FF2B5EF4-FFF2-40B4-BE49-F238E27FC236}">
                <a16:creationId xmlns:a16="http://schemas.microsoft.com/office/drawing/2014/main" id="{75AC657B-134B-49C0-A8F0-CA706A9717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643310" y="663194"/>
            <a:ext cx="938500" cy="1042391"/>
          </a:xfrm>
          <a:prstGeom prst="rect">
            <a:avLst/>
          </a:prstGeom>
          <a:noFill/>
          <a:extLst>
            <a:ext uri="{909E8E84-426E-40DD-AFC4-6F175D3DCCD1}">
              <a14:hiddenFill xmlns:a14="http://schemas.microsoft.com/office/drawing/2010/main">
                <a:solidFill>
                  <a:srgbClr val="FFFFFF"/>
                </a:solidFill>
              </a14:hiddenFill>
            </a:ext>
          </a:extLst>
        </p:spPr>
      </p:pic>
      <p:sp>
        <p:nvSpPr>
          <p:cNvPr id="7" name="フッター プレースホルダー 6">
            <a:extLst>
              <a:ext uri="{FF2B5EF4-FFF2-40B4-BE49-F238E27FC236}">
                <a16:creationId xmlns:a16="http://schemas.microsoft.com/office/drawing/2014/main" id="{EE385068-D04D-44E5-BFA7-817D13B9CC37}"/>
              </a:ext>
            </a:extLst>
          </p:cNvPr>
          <p:cNvSpPr>
            <a:spLocks noGrp="1"/>
          </p:cNvSpPr>
          <p:nvPr>
            <p:ph type="ftr" sz="quarter" idx="11"/>
          </p:nvPr>
        </p:nvSpPr>
        <p:spPr/>
        <p:txBody>
          <a:bodyPr/>
          <a:lstStyle/>
          <a:p>
            <a:r>
              <a:rPr lang="ja-JP" altLang="en-US" b="1" dirty="0">
                <a:solidFill>
                  <a:schemeClr val="tx1"/>
                </a:solidFill>
              </a:rPr>
              <a:t>１９</a:t>
            </a:r>
            <a:endParaRPr lang="en-US" b="1" dirty="0">
              <a:solidFill>
                <a:schemeClr val="tx1"/>
              </a:solidFill>
            </a:endParaRPr>
          </a:p>
        </p:txBody>
      </p:sp>
    </p:spTree>
    <p:extLst>
      <p:ext uri="{BB962C8B-B14F-4D97-AF65-F5344CB8AC3E}">
        <p14:creationId xmlns:p14="http://schemas.microsoft.com/office/powerpoint/2010/main" val="401640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18F4719A-66C9-4C86-A3AD-A12637FA88FE}"/>
              </a:ext>
            </a:extLst>
          </p:cNvPr>
          <p:cNvSpPr>
            <a:spLocks noGrp="1"/>
          </p:cNvSpPr>
          <p:nvPr>
            <p:ph type="title"/>
          </p:nvPr>
        </p:nvSpPr>
        <p:spPr>
          <a:xfrm>
            <a:off x="232097" y="627652"/>
            <a:ext cx="6285863" cy="810535"/>
          </a:xfrm>
        </p:spPr>
        <p:txBody>
          <a:bodyPr>
            <a:normAutofit fontScale="90000"/>
          </a:bodyPr>
          <a:lstStyle/>
          <a:p>
            <a:r>
              <a:rPr lang="ja-JP" altLang="en-US" dirty="0">
                <a:latin typeface="AR P丸ゴシック体E" panose="020F0900000000000000" pitchFamily="50" charset="-128"/>
                <a:ea typeface="AR P丸ゴシック体E" panose="020F0900000000000000" pitchFamily="50" charset="-128"/>
              </a:rPr>
              <a:t>生活支援サービス（有料）⑤</a:t>
            </a:r>
            <a:endParaRPr kumimoji="1" lang="ja-JP" altLang="en-US" dirty="0">
              <a:solidFill>
                <a:schemeClr val="tx1"/>
              </a:solidFill>
              <a:latin typeface="AR P丸ゴシック体E" panose="020F0900000000000000" pitchFamily="50" charset="-128"/>
              <a:ea typeface="AR P丸ゴシック体E" panose="020F0900000000000000" pitchFamily="50" charset="-128"/>
            </a:endParaRPr>
          </a:p>
        </p:txBody>
      </p:sp>
      <p:graphicFrame>
        <p:nvGraphicFramePr>
          <p:cNvPr id="4" name="コンテンツ プレースホルダー 1">
            <a:extLst>
              <a:ext uri="{FF2B5EF4-FFF2-40B4-BE49-F238E27FC236}">
                <a16:creationId xmlns:a16="http://schemas.microsoft.com/office/drawing/2014/main" id="{1FC95BA0-7CC8-4E5C-A850-6CC594DC8A8F}"/>
              </a:ext>
            </a:extLst>
          </p:cNvPr>
          <p:cNvGraphicFramePr>
            <a:graphicFrameLocks noGrp="1"/>
          </p:cNvGraphicFramePr>
          <p:nvPr>
            <p:ph idx="1"/>
            <p:extLst>
              <p:ext uri="{D42A27DB-BD31-4B8C-83A1-F6EECF244321}">
                <p14:modId xmlns:p14="http://schemas.microsoft.com/office/powerpoint/2010/main" val="4152912102"/>
              </p:ext>
            </p:extLst>
          </p:nvPr>
        </p:nvGraphicFramePr>
        <p:xfrm>
          <a:off x="232097" y="2049072"/>
          <a:ext cx="9542217" cy="3410695"/>
        </p:xfrm>
        <a:graphic>
          <a:graphicData uri="http://schemas.openxmlformats.org/drawingml/2006/table">
            <a:tbl>
              <a:tblPr>
                <a:tableStyleId>{5C22544A-7EE6-4342-B048-85BDC9FD1C3A}</a:tableStyleId>
              </a:tblPr>
              <a:tblGrid>
                <a:gridCol w="1233205">
                  <a:extLst>
                    <a:ext uri="{9D8B030D-6E8A-4147-A177-3AD203B41FA5}">
                      <a16:colId xmlns:a16="http://schemas.microsoft.com/office/drawing/2014/main" val="543312116"/>
                    </a:ext>
                  </a:extLst>
                </a:gridCol>
                <a:gridCol w="1249216">
                  <a:extLst>
                    <a:ext uri="{9D8B030D-6E8A-4147-A177-3AD203B41FA5}">
                      <a16:colId xmlns:a16="http://schemas.microsoft.com/office/drawing/2014/main" val="3017435528"/>
                    </a:ext>
                  </a:extLst>
                </a:gridCol>
                <a:gridCol w="1267143">
                  <a:extLst>
                    <a:ext uri="{9D8B030D-6E8A-4147-A177-3AD203B41FA5}">
                      <a16:colId xmlns:a16="http://schemas.microsoft.com/office/drawing/2014/main" val="1989753130"/>
                    </a:ext>
                  </a:extLst>
                </a:gridCol>
                <a:gridCol w="1578498">
                  <a:extLst>
                    <a:ext uri="{9D8B030D-6E8A-4147-A177-3AD203B41FA5}">
                      <a16:colId xmlns:a16="http://schemas.microsoft.com/office/drawing/2014/main" val="493820497"/>
                    </a:ext>
                  </a:extLst>
                </a:gridCol>
                <a:gridCol w="2305672">
                  <a:extLst>
                    <a:ext uri="{9D8B030D-6E8A-4147-A177-3AD203B41FA5}">
                      <a16:colId xmlns:a16="http://schemas.microsoft.com/office/drawing/2014/main" val="3665472062"/>
                    </a:ext>
                  </a:extLst>
                </a:gridCol>
                <a:gridCol w="1908483">
                  <a:extLst>
                    <a:ext uri="{9D8B030D-6E8A-4147-A177-3AD203B41FA5}">
                      <a16:colId xmlns:a16="http://schemas.microsoft.com/office/drawing/2014/main" val="780409133"/>
                    </a:ext>
                  </a:extLst>
                </a:gridCol>
              </a:tblGrid>
              <a:tr h="332108">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社名・店舗名 </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住　　所</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電　　話</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事業内容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提供可能なサービス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rPr>
                        <a:t>ちょっとひとこと</a:t>
                      </a: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extLst>
                  <a:ext uri="{0D108BD9-81ED-4DB2-BD59-A6C34878D82A}">
                    <a16:rowId xmlns:a16="http://schemas.microsoft.com/office/drawing/2014/main" val="772997698"/>
                  </a:ext>
                </a:extLst>
              </a:tr>
              <a:tr h="1630287">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みのかも</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支え愛リング</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美濃加茂市新池町</a:t>
                      </a:r>
                      <a:endParaRPr lang="en-US" altLang="zh-TW"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zh-TW" altLang="en-US" sz="1100" u="none" strike="noStrike" dirty="0">
                          <a:effectLst/>
                          <a:latin typeface="AR P丸ゴシック体M" panose="020B0600010101010101" pitchFamily="50" charset="-128"/>
                          <a:ea typeface="AR P丸ゴシック体M" panose="020B0600010101010101" pitchFamily="50" charset="-128"/>
                        </a:rPr>
                        <a:t>３－４－１</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a:t>
                      </a:r>
                      <a:r>
                        <a:rPr lang="zh-TW" altLang="en-US" sz="1300" u="none" strike="noStrike" dirty="0">
                          <a:effectLst/>
                          <a:latin typeface="AR P丸ゴシック体M" panose="020B0600010101010101" pitchFamily="50" charset="-128"/>
                          <a:ea typeface="AR P丸ゴシック体M" panose="020B0600010101010101" pitchFamily="50" charset="-128"/>
                        </a:rPr>
                        <a:t>０７０－</a:t>
                      </a:r>
                      <a:endParaRPr lang="en-US" altLang="zh-TW" sz="13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zh-TW" sz="1300" u="none" strike="noStrike" dirty="0">
                          <a:effectLst/>
                          <a:latin typeface="AR P丸ゴシック体M" panose="020B0600010101010101" pitchFamily="50" charset="-128"/>
                          <a:ea typeface="AR P丸ゴシック体M" panose="020B0600010101010101" pitchFamily="50" charset="-128"/>
                        </a:rPr>
                        <a:t> </a:t>
                      </a:r>
                      <a:r>
                        <a:rPr lang="ja-JP" altLang="en-US" sz="1300" u="none" strike="noStrike" dirty="0">
                          <a:effectLst/>
                          <a:latin typeface="AR P丸ゴシック体M" panose="020B0600010101010101" pitchFamily="50" charset="-128"/>
                          <a:ea typeface="AR P丸ゴシック体M" panose="020B0600010101010101" pitchFamily="50" charset="-128"/>
                        </a:rPr>
                        <a:t>　</a:t>
                      </a:r>
                      <a:r>
                        <a:rPr lang="zh-TW" altLang="en-US" sz="1300" u="none" strike="noStrike" dirty="0">
                          <a:effectLst/>
                          <a:latin typeface="AR P丸ゴシック体M" panose="020B0600010101010101" pitchFamily="50" charset="-128"/>
                          <a:ea typeface="AR P丸ゴシック体M" panose="020B0600010101010101" pitchFamily="50" charset="-128"/>
                        </a:rPr>
                        <a:t>６５８１－５６９２</a:t>
                      </a:r>
                      <a:br>
                        <a:rPr lang="zh-TW" altLang="en-US" sz="1100" u="none" strike="noStrike" dirty="0">
                          <a:effectLst/>
                          <a:latin typeface="AR P丸ゴシック体M" panose="020B0600010101010101" pitchFamily="50" charset="-128"/>
                          <a:ea typeface="AR P丸ゴシック体M" panose="020B0600010101010101" pitchFamily="50" charset="-128"/>
                        </a:rPr>
                      </a:br>
                      <a:r>
                        <a:rPr lang="zh-TW" altLang="en-US" sz="1100" u="none" strike="noStrike" dirty="0">
                          <a:effectLst/>
                          <a:latin typeface="AR P丸ゴシック体M" panose="020B0600010101010101" pitchFamily="50" charset="-128"/>
                          <a:ea typeface="AR P丸ゴシック体M" panose="020B0600010101010101" pitchFamily="50" charset="-128"/>
                        </a:rPr>
                        <a:t>（受付</a:t>
                      </a:r>
                      <a:r>
                        <a:rPr lang="ja-JP" altLang="en-US" sz="1100" u="none" strike="noStrike" dirty="0">
                          <a:effectLst/>
                          <a:latin typeface="AR P丸ゴシック体M" panose="020B0600010101010101" pitchFamily="50" charset="-128"/>
                          <a:ea typeface="AR P丸ゴシック体M" panose="020B0600010101010101" pitchFamily="50" charset="-128"/>
                        </a:rPr>
                        <a:t>：</a:t>
                      </a:r>
                      <a:r>
                        <a:rPr lang="zh-TW" altLang="en-US" sz="1100" u="none" strike="noStrike" dirty="0">
                          <a:effectLst/>
                          <a:latin typeface="AR P丸ゴシック体M" panose="020B0600010101010101" pitchFamily="50" charset="-128"/>
                          <a:ea typeface="AR P丸ゴシック体M" panose="020B0600010101010101" pitchFamily="50" charset="-128"/>
                        </a:rPr>
                        <a:t>１３時～１５時）</a:t>
                      </a:r>
                      <a:endParaRPr lang="en-US" altLang="zh-TW" sz="1100" u="none" strike="noStrike" dirty="0">
                        <a:effectLst/>
                        <a:latin typeface="AR P丸ゴシック体M" panose="020B0600010101010101" pitchFamily="50" charset="-128"/>
                        <a:ea typeface="AR P丸ゴシック体M" panose="020B0600010101010101" pitchFamily="50" charset="-128"/>
                      </a:endParaRPr>
                    </a:p>
                    <a:p>
                      <a:pPr algn="l" fontAlgn="ctr"/>
                      <a:endParaRPr lang="en-US" altLang="zh-TW"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上記時間外</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０５７４－</a:t>
                      </a:r>
                      <a:endParaRPr lang="en-US" altLang="ja-JP"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　２８－６１１１</a:t>
                      </a:r>
                      <a:endParaRPr lang="en-US" altLang="ja-JP"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en-US" altLang="zh-TW"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社協）</a:t>
                      </a:r>
                      <a:endParaRPr lang="en-US" altLang="zh-TW"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有償ボランティアによる</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生活支援</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☆活動内容（一部抜粋）</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ゴミ出し　２００円</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回</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草取り　８００円</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時間</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人</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庭木手入れ　８００円</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時間</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人</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電球取り換え　２００円</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回</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話し相手　６００円</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時間</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人</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詳しくはお問合せ下さい。</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支え愛リングによるささえ</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愛サービスは、「お互いさま</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の心」で住民同士が支え合</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う生活支援サービスです。</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使いやすさやサービス提供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の継続性を確保するために</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有償のボランティアによって</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運営しています。</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8973415"/>
                  </a:ext>
                </a:extLst>
              </a:tr>
              <a:tr h="1448300">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コープぎふ</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おたがいさま東部</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多治見市旭が丘</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１０－６－１００</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300" u="none" strike="noStrike" dirty="0">
                          <a:effectLst/>
                          <a:latin typeface="AR P丸ゴシック体M" panose="020B0600010101010101" pitchFamily="50" charset="-128"/>
                          <a:ea typeface="AR P丸ゴシック体M" panose="020B0600010101010101" pitchFamily="50" charset="-128"/>
                        </a:rPr>
                        <a:t> ０８０－</a:t>
                      </a:r>
                      <a:endParaRPr lang="en-US" altLang="ja-JP" sz="13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300" u="none" strike="noStrike" dirty="0">
                          <a:effectLst/>
                          <a:latin typeface="AR P丸ゴシック体M" panose="020B0600010101010101" pitchFamily="50" charset="-128"/>
                          <a:ea typeface="AR P丸ゴシック体M" panose="020B0600010101010101" pitchFamily="50" charset="-128"/>
                        </a:rPr>
                        <a:t> </a:t>
                      </a:r>
                      <a:r>
                        <a:rPr lang="ja-JP" altLang="en-US" sz="1300" u="none" strike="noStrike" dirty="0">
                          <a:effectLst/>
                          <a:latin typeface="AR P丸ゴシック体M" panose="020B0600010101010101" pitchFamily="50" charset="-128"/>
                          <a:ea typeface="AR P丸ゴシック体M" panose="020B0600010101010101" pitchFamily="50" charset="-128"/>
                        </a:rPr>
                        <a:t>　５８１２－５２０８</a:t>
                      </a:r>
                      <a:endParaRPr lang="en-US" altLang="ja-JP" sz="13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（受付：１０時～１６時）</a:t>
                      </a: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有償ボランティアによる</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生活支援</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br>
                        <a:rPr lang="ja-JP" altLang="en-US" sz="1100" u="none" strike="noStrike" dirty="0">
                          <a:effectLst/>
                          <a:latin typeface="AR P丸ゴシック体M" panose="020B0600010101010101" pitchFamily="50" charset="-128"/>
                          <a:ea typeface="AR P丸ゴシック体M" panose="020B0600010101010101" pitchFamily="50" charset="-128"/>
                        </a:rPr>
                      </a:b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☆活動内容（一部抜粋）</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買い物、屋内外の清掃、</a:t>
                      </a: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洗濯、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草取り、病院同行等</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○平日８</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００～１８</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００</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○スタッフ一人につき　８００円</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時間</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（上記以外の時間帯はプラス１００円）</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○交通費　自家用車　２０円</a:t>
                      </a:r>
                      <a:r>
                        <a:rPr lang="en-US" altLang="ja-JP" sz="1100" u="none" strike="noStrike" dirty="0">
                          <a:effectLst/>
                          <a:latin typeface="AR P丸ゴシック体M" panose="020B0600010101010101" pitchFamily="50" charset="-128"/>
                          <a:ea typeface="AR P丸ゴシック体M" panose="020B0600010101010101" pitchFamily="50" charset="-128"/>
                        </a:rPr>
                        <a:t>/㎞</a:t>
                      </a:r>
                      <a:br>
                        <a:rPr lang="en-US" altLang="ja-JP" sz="1100" u="none" strike="noStrike" dirty="0">
                          <a:effectLst/>
                          <a:latin typeface="AR P丸ゴシック体M" panose="020B0600010101010101" pitchFamily="50" charset="-128"/>
                          <a:ea typeface="AR P丸ゴシック体M" panose="020B0600010101010101" pitchFamily="50" charset="-128"/>
                        </a:rPr>
                      </a:b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車での移送はしていません。</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○組合員でなくても利用で</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きます。</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a:t>
                      </a:r>
                      <a:r>
                        <a:rPr lang="en-US" altLang="ja-JP" sz="1100" u="none" strike="noStrike" dirty="0">
                          <a:effectLst/>
                          <a:latin typeface="AR P丸ゴシック体M" panose="020B0600010101010101" pitchFamily="50" charset="-128"/>
                          <a:ea typeface="AR P丸ゴシック体M" panose="020B0600010101010101" pitchFamily="50" charset="-128"/>
                        </a:rPr>
                        <a:t>30</a:t>
                      </a:r>
                      <a:r>
                        <a:rPr lang="ja-JP" altLang="en-US" sz="1100" u="none" strike="noStrike" dirty="0">
                          <a:effectLst/>
                          <a:latin typeface="AR P丸ゴシック体M" panose="020B0600010101010101" pitchFamily="50" charset="-128"/>
                          <a:ea typeface="AR P丸ゴシック体M" panose="020B0600010101010101" pitchFamily="50" charset="-128"/>
                        </a:rPr>
                        <a:t>分以内の利用も相談に</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応じます。</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8286540"/>
                  </a:ext>
                </a:extLst>
              </a:tr>
            </a:tbl>
          </a:graphicData>
        </a:graphic>
      </p:graphicFrame>
      <p:pic>
        <p:nvPicPr>
          <p:cNvPr id="6" name="Picture 2">
            <a:extLst>
              <a:ext uri="{FF2B5EF4-FFF2-40B4-BE49-F238E27FC236}">
                <a16:creationId xmlns:a16="http://schemas.microsoft.com/office/drawing/2014/main" id="{1118961D-0666-41B7-A7E8-BC5797CA22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8540" y="807495"/>
            <a:ext cx="2266193" cy="1024911"/>
          </a:xfrm>
          <a:prstGeom prst="rect">
            <a:avLst/>
          </a:prstGeom>
          <a:noFill/>
          <a:extLst>
            <a:ext uri="{909E8E84-426E-40DD-AFC4-6F175D3DCCD1}">
              <a14:hiddenFill xmlns:a14="http://schemas.microsoft.com/office/drawing/2010/main">
                <a:solidFill>
                  <a:srgbClr val="FFFFFF"/>
                </a:solidFill>
              </a14:hiddenFill>
            </a:ext>
          </a:extLst>
        </p:spPr>
      </p:pic>
      <p:sp>
        <p:nvSpPr>
          <p:cNvPr id="8" name="フッター プレースホルダー 7">
            <a:extLst>
              <a:ext uri="{FF2B5EF4-FFF2-40B4-BE49-F238E27FC236}">
                <a16:creationId xmlns:a16="http://schemas.microsoft.com/office/drawing/2014/main" id="{F7236526-5871-4F4B-9345-B22D9F3AEA74}"/>
              </a:ext>
            </a:extLst>
          </p:cNvPr>
          <p:cNvSpPr>
            <a:spLocks noGrp="1"/>
          </p:cNvSpPr>
          <p:nvPr>
            <p:ph type="ftr" sz="quarter" idx="11"/>
          </p:nvPr>
        </p:nvSpPr>
        <p:spPr/>
        <p:txBody>
          <a:bodyPr/>
          <a:lstStyle/>
          <a:p>
            <a:r>
              <a:rPr lang="ja-JP" altLang="en-US" b="1" dirty="0">
                <a:solidFill>
                  <a:schemeClr val="tx1"/>
                </a:solidFill>
              </a:rPr>
              <a:t>２０</a:t>
            </a:r>
            <a:endParaRPr lang="en-US" b="1" dirty="0">
              <a:solidFill>
                <a:schemeClr val="tx1"/>
              </a:solidFill>
            </a:endParaRPr>
          </a:p>
        </p:txBody>
      </p:sp>
    </p:spTree>
    <p:extLst>
      <p:ext uri="{BB962C8B-B14F-4D97-AF65-F5344CB8AC3E}">
        <p14:creationId xmlns:p14="http://schemas.microsoft.com/office/powerpoint/2010/main" val="833904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18F4719A-66C9-4C86-A3AD-A12637FA88FE}"/>
              </a:ext>
            </a:extLst>
          </p:cNvPr>
          <p:cNvSpPr>
            <a:spLocks noGrp="1"/>
          </p:cNvSpPr>
          <p:nvPr>
            <p:ph type="title"/>
          </p:nvPr>
        </p:nvSpPr>
        <p:spPr>
          <a:xfrm>
            <a:off x="232097" y="627652"/>
            <a:ext cx="6285863" cy="810535"/>
          </a:xfrm>
        </p:spPr>
        <p:txBody>
          <a:bodyPr>
            <a:normAutofit fontScale="90000"/>
          </a:bodyPr>
          <a:lstStyle/>
          <a:p>
            <a:r>
              <a:rPr lang="ja-JP" altLang="en-US" dirty="0">
                <a:latin typeface="AR P丸ゴシック体E" panose="020F0900000000000000" pitchFamily="50" charset="-128"/>
                <a:ea typeface="AR P丸ゴシック体E" panose="020F0900000000000000" pitchFamily="50" charset="-128"/>
              </a:rPr>
              <a:t>生活支援サービス（有料）⑥</a:t>
            </a:r>
            <a:endParaRPr kumimoji="1" lang="ja-JP" altLang="en-US" dirty="0">
              <a:solidFill>
                <a:schemeClr val="tx1"/>
              </a:solidFill>
              <a:latin typeface="AR P丸ゴシック体E" panose="020F0900000000000000" pitchFamily="50" charset="-128"/>
              <a:ea typeface="AR P丸ゴシック体E" panose="020F0900000000000000" pitchFamily="50" charset="-128"/>
            </a:endParaRPr>
          </a:p>
        </p:txBody>
      </p:sp>
      <p:graphicFrame>
        <p:nvGraphicFramePr>
          <p:cNvPr id="4" name="コンテンツ プレースホルダー 1">
            <a:extLst>
              <a:ext uri="{FF2B5EF4-FFF2-40B4-BE49-F238E27FC236}">
                <a16:creationId xmlns:a16="http://schemas.microsoft.com/office/drawing/2014/main" id="{1FC95BA0-7CC8-4E5C-A850-6CC594DC8A8F}"/>
              </a:ext>
            </a:extLst>
          </p:cNvPr>
          <p:cNvGraphicFramePr>
            <a:graphicFrameLocks noGrp="1"/>
          </p:cNvGraphicFramePr>
          <p:nvPr>
            <p:ph idx="1"/>
            <p:extLst>
              <p:ext uri="{D42A27DB-BD31-4B8C-83A1-F6EECF244321}">
                <p14:modId xmlns:p14="http://schemas.microsoft.com/office/powerpoint/2010/main" val="3677317317"/>
              </p:ext>
            </p:extLst>
          </p:nvPr>
        </p:nvGraphicFramePr>
        <p:xfrm>
          <a:off x="232097" y="1561426"/>
          <a:ext cx="9542217" cy="4694580"/>
        </p:xfrm>
        <a:graphic>
          <a:graphicData uri="http://schemas.openxmlformats.org/drawingml/2006/table">
            <a:tbl>
              <a:tblPr>
                <a:tableStyleId>{5C22544A-7EE6-4342-B048-85BDC9FD1C3A}</a:tableStyleId>
              </a:tblPr>
              <a:tblGrid>
                <a:gridCol w="1233205">
                  <a:extLst>
                    <a:ext uri="{9D8B030D-6E8A-4147-A177-3AD203B41FA5}">
                      <a16:colId xmlns:a16="http://schemas.microsoft.com/office/drawing/2014/main" val="543312116"/>
                    </a:ext>
                  </a:extLst>
                </a:gridCol>
                <a:gridCol w="1249216">
                  <a:extLst>
                    <a:ext uri="{9D8B030D-6E8A-4147-A177-3AD203B41FA5}">
                      <a16:colId xmlns:a16="http://schemas.microsoft.com/office/drawing/2014/main" val="3017435528"/>
                    </a:ext>
                  </a:extLst>
                </a:gridCol>
                <a:gridCol w="1244923">
                  <a:extLst>
                    <a:ext uri="{9D8B030D-6E8A-4147-A177-3AD203B41FA5}">
                      <a16:colId xmlns:a16="http://schemas.microsoft.com/office/drawing/2014/main" val="1989753130"/>
                    </a:ext>
                  </a:extLst>
                </a:gridCol>
                <a:gridCol w="1065320">
                  <a:extLst>
                    <a:ext uri="{9D8B030D-6E8A-4147-A177-3AD203B41FA5}">
                      <a16:colId xmlns:a16="http://schemas.microsoft.com/office/drawing/2014/main" val="493820497"/>
                    </a:ext>
                  </a:extLst>
                </a:gridCol>
                <a:gridCol w="2841070">
                  <a:extLst>
                    <a:ext uri="{9D8B030D-6E8A-4147-A177-3AD203B41FA5}">
                      <a16:colId xmlns:a16="http://schemas.microsoft.com/office/drawing/2014/main" val="3665472062"/>
                    </a:ext>
                  </a:extLst>
                </a:gridCol>
                <a:gridCol w="1908483">
                  <a:extLst>
                    <a:ext uri="{9D8B030D-6E8A-4147-A177-3AD203B41FA5}">
                      <a16:colId xmlns:a16="http://schemas.microsoft.com/office/drawing/2014/main" val="780409133"/>
                    </a:ext>
                  </a:extLst>
                </a:gridCol>
              </a:tblGrid>
              <a:tr h="332108">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社名・店舗名 </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住　　所</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電　　話</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事業内容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提供可能なサービス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rPr>
                        <a:t>ちょっとひとこと</a:t>
                      </a: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extLst>
                  <a:ext uri="{0D108BD9-81ED-4DB2-BD59-A6C34878D82A}">
                    <a16:rowId xmlns:a16="http://schemas.microsoft.com/office/drawing/2014/main" val="772997698"/>
                  </a:ext>
                </a:extLst>
              </a:tr>
              <a:tr h="1549433">
                <a:tc>
                  <a:txBody>
                    <a:bodyPr/>
                    <a:lstStyle/>
                    <a:p>
                      <a:pPr algn="ctr"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まごころサポート</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ctr"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ぎふりんごの花店</a:t>
                      </a:r>
                    </a:p>
                    <a:p>
                      <a:pPr algn="l" fontAlgn="ct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岐阜県可児市</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今渡１２７２</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-1</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今渡ビル</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2F</a:t>
                      </a:r>
                    </a:p>
                    <a:p>
                      <a:pPr algn="l" fontAlgn="ct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０１２０</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９６３</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０９９</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ctr" fontAlgn="ct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ctr" fontAlgn="ctr"/>
                      <a:r>
                        <a:rPr lang="ja-JP" altLang="en-US" sz="1000" b="0" i="0" u="none" strike="noStrike" dirty="0">
                          <a:solidFill>
                            <a:srgbClr val="000000"/>
                          </a:solidFill>
                          <a:effectLst/>
                          <a:latin typeface="AR P丸ゴシック体M" panose="020B0600010101010101" pitchFamily="50" charset="-128"/>
                          <a:ea typeface="AR P丸ゴシック体M" panose="020B0600010101010101" pitchFamily="50" charset="-128"/>
                        </a:rPr>
                        <a:t>お店コード</a:t>
                      </a:r>
                      <a:endParaRPr lang="en-US" altLang="ja-JP" sz="10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ctr"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１９０４６</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endParaRPr lang="en-US" altLang="zh-TW"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生活支援</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２０分５００円の軽作業サポート</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電球交換、お家のお掃除、ゴミ出し、</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重い物の移動 など</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 ハウスクリーニングサポート</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エアコン、水周り、レンジフード など</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 コンシェルジュサポート　</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「これが欲しい」「あれが欲しい」など</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のご要望に合わせて、サービスや商</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品をお調べして、ご提案いたします。</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シニアの皆様が抱える</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「お困り事やご要望」をす</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べて解決するサービスで</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す。</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「ちょっと困った」も「叶え </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たい要望」もすべて我々に </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お任せください。</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8973415"/>
                  </a:ext>
                </a:extLst>
              </a:tr>
              <a:tr h="14483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便利屋ふくすけ</a:t>
                      </a:r>
                    </a:p>
                    <a:p>
                      <a:pPr algn="l" fontAlgn="ct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美濃加茂市</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西町</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6-3</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０１２０</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８６</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１９６４</a:t>
                      </a: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生活支援</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〇草刈り・枝刈</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〇引っ越しのお手伝い・家具の移動</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〇不用品の処分</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〇エアコンメンテナンス</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〇クリーニングサービス</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〇水回りのお困り事</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〇お墓のお掃除・遺品整理</a:t>
                      </a:r>
                      <a:b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b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〇蜂の駆除</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年中無休　土日営業　</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営業時間</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9</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：００～１８：００　</a:t>
                      </a:r>
                    </a:p>
                    <a:p>
                      <a:pPr algn="l" fontAlgn="ct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お見積り無料</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その他なんでもお気軽に  </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ご相談ください</a:t>
                      </a: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8286540"/>
                  </a:ext>
                </a:extLst>
              </a:tr>
            </a:tbl>
          </a:graphicData>
        </a:graphic>
      </p:graphicFrame>
      <p:pic>
        <p:nvPicPr>
          <p:cNvPr id="6" name="Picture 2">
            <a:extLst>
              <a:ext uri="{FF2B5EF4-FFF2-40B4-BE49-F238E27FC236}">
                <a16:creationId xmlns:a16="http://schemas.microsoft.com/office/drawing/2014/main" id="{1118961D-0666-41B7-A7E8-BC5797CA22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0167" y="248201"/>
            <a:ext cx="2266193" cy="1024911"/>
          </a:xfrm>
          <a:prstGeom prst="rect">
            <a:avLst/>
          </a:prstGeom>
          <a:noFill/>
          <a:extLst>
            <a:ext uri="{909E8E84-426E-40DD-AFC4-6F175D3DCCD1}">
              <a14:hiddenFill xmlns:a14="http://schemas.microsoft.com/office/drawing/2010/main">
                <a:solidFill>
                  <a:srgbClr val="FFFFFF"/>
                </a:solidFill>
              </a14:hiddenFill>
            </a:ext>
          </a:extLst>
        </p:spPr>
      </p:pic>
      <p:sp>
        <p:nvSpPr>
          <p:cNvPr id="8" name="フッター プレースホルダー 7">
            <a:extLst>
              <a:ext uri="{FF2B5EF4-FFF2-40B4-BE49-F238E27FC236}">
                <a16:creationId xmlns:a16="http://schemas.microsoft.com/office/drawing/2014/main" id="{F7236526-5871-4F4B-9345-B22D9F3AEA74}"/>
              </a:ext>
            </a:extLst>
          </p:cNvPr>
          <p:cNvSpPr>
            <a:spLocks noGrp="1"/>
          </p:cNvSpPr>
          <p:nvPr>
            <p:ph type="ftr" sz="quarter" idx="11"/>
          </p:nvPr>
        </p:nvSpPr>
        <p:spPr/>
        <p:txBody>
          <a:bodyPr/>
          <a:lstStyle/>
          <a:p>
            <a:r>
              <a:rPr lang="ja-JP" altLang="en-US" b="1" dirty="0">
                <a:solidFill>
                  <a:schemeClr val="tx1"/>
                </a:solidFill>
              </a:rPr>
              <a:t>２１</a:t>
            </a:r>
            <a:endParaRPr lang="en-US" b="1" dirty="0">
              <a:solidFill>
                <a:schemeClr val="tx1"/>
              </a:solidFill>
            </a:endParaRPr>
          </a:p>
        </p:txBody>
      </p:sp>
    </p:spTree>
    <p:extLst>
      <p:ext uri="{BB962C8B-B14F-4D97-AF65-F5344CB8AC3E}">
        <p14:creationId xmlns:p14="http://schemas.microsoft.com/office/powerpoint/2010/main" val="2560127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5732737D-BBA6-44ED-9A8D-0454EDA0CCDF}"/>
              </a:ext>
            </a:extLst>
          </p:cNvPr>
          <p:cNvSpPr>
            <a:spLocks noGrp="1"/>
          </p:cNvSpPr>
          <p:nvPr>
            <p:ph type="title"/>
          </p:nvPr>
        </p:nvSpPr>
        <p:spPr>
          <a:xfrm>
            <a:off x="349234" y="708098"/>
            <a:ext cx="5936156" cy="590548"/>
          </a:xfrm>
        </p:spPr>
        <p:txBody>
          <a:bodyPr>
            <a:normAutofit fontScale="90000"/>
          </a:bodyPr>
          <a:lstStyle/>
          <a:p>
            <a:r>
              <a:rPr kumimoji="1" lang="ja-JP" altLang="en-US" dirty="0">
                <a:solidFill>
                  <a:schemeClr val="tx1"/>
                </a:solidFill>
                <a:latin typeface="AR P丸ゴシック体E" panose="020F0900000000000000" pitchFamily="50" charset="-128"/>
                <a:ea typeface="AR P丸ゴシック体E" panose="020F0900000000000000" pitchFamily="50" charset="-128"/>
              </a:rPr>
              <a:t>訪問看護等事業所（市外）</a:t>
            </a:r>
          </a:p>
        </p:txBody>
      </p:sp>
      <p:graphicFrame>
        <p:nvGraphicFramePr>
          <p:cNvPr id="5" name="コンテンツ プレースホルダー 4">
            <a:extLst>
              <a:ext uri="{FF2B5EF4-FFF2-40B4-BE49-F238E27FC236}">
                <a16:creationId xmlns:a16="http://schemas.microsoft.com/office/drawing/2014/main" id="{23E48E1F-3268-42F0-9ECF-9F1EECC4F4CA}"/>
              </a:ext>
            </a:extLst>
          </p:cNvPr>
          <p:cNvGraphicFramePr>
            <a:graphicFrameLocks noGrp="1"/>
          </p:cNvGraphicFramePr>
          <p:nvPr>
            <p:ph idx="1"/>
            <p:extLst>
              <p:ext uri="{D42A27DB-BD31-4B8C-83A1-F6EECF244321}">
                <p14:modId xmlns:p14="http://schemas.microsoft.com/office/powerpoint/2010/main" val="1141237557"/>
              </p:ext>
            </p:extLst>
          </p:nvPr>
        </p:nvGraphicFramePr>
        <p:xfrm>
          <a:off x="429133" y="1678431"/>
          <a:ext cx="9337969" cy="4663497"/>
        </p:xfrm>
        <a:graphic>
          <a:graphicData uri="http://schemas.openxmlformats.org/drawingml/2006/table">
            <a:tbl>
              <a:tblPr>
                <a:tableStyleId>{5C22544A-7EE6-4342-B048-85BDC9FD1C3A}</a:tableStyleId>
              </a:tblPr>
              <a:tblGrid>
                <a:gridCol w="1349563">
                  <a:extLst>
                    <a:ext uri="{9D8B030D-6E8A-4147-A177-3AD203B41FA5}">
                      <a16:colId xmlns:a16="http://schemas.microsoft.com/office/drawing/2014/main" val="215955727"/>
                    </a:ext>
                  </a:extLst>
                </a:gridCol>
                <a:gridCol w="1425005">
                  <a:extLst>
                    <a:ext uri="{9D8B030D-6E8A-4147-A177-3AD203B41FA5}">
                      <a16:colId xmlns:a16="http://schemas.microsoft.com/office/drawing/2014/main" val="4110534020"/>
                    </a:ext>
                  </a:extLst>
                </a:gridCol>
                <a:gridCol w="1326685">
                  <a:extLst>
                    <a:ext uri="{9D8B030D-6E8A-4147-A177-3AD203B41FA5}">
                      <a16:colId xmlns:a16="http://schemas.microsoft.com/office/drawing/2014/main" val="3721868309"/>
                    </a:ext>
                  </a:extLst>
                </a:gridCol>
                <a:gridCol w="1548470">
                  <a:extLst>
                    <a:ext uri="{9D8B030D-6E8A-4147-A177-3AD203B41FA5}">
                      <a16:colId xmlns:a16="http://schemas.microsoft.com/office/drawing/2014/main" val="427053684"/>
                    </a:ext>
                  </a:extLst>
                </a:gridCol>
                <a:gridCol w="2246477">
                  <a:extLst>
                    <a:ext uri="{9D8B030D-6E8A-4147-A177-3AD203B41FA5}">
                      <a16:colId xmlns:a16="http://schemas.microsoft.com/office/drawing/2014/main" val="4128605747"/>
                    </a:ext>
                  </a:extLst>
                </a:gridCol>
                <a:gridCol w="1441769">
                  <a:extLst>
                    <a:ext uri="{9D8B030D-6E8A-4147-A177-3AD203B41FA5}">
                      <a16:colId xmlns:a16="http://schemas.microsoft.com/office/drawing/2014/main" val="1214116044"/>
                    </a:ext>
                  </a:extLst>
                </a:gridCol>
              </a:tblGrid>
              <a:tr h="440298">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社名・店舗名</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住　　所</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電　　話</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事業内容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提供可能なサービス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rPr>
                        <a:t>ちょっとひとこと</a:t>
                      </a: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extLst>
                  <a:ext uri="{0D108BD9-81ED-4DB2-BD59-A6C34878D82A}">
                    <a16:rowId xmlns:a16="http://schemas.microsoft.com/office/drawing/2014/main" val="1151175099"/>
                  </a:ext>
                </a:extLst>
              </a:tr>
              <a:tr h="2127384">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（株）フェリックス</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①住宅型有料老人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ホーム悠楽</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②訪問看護事業所</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ゆら</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①可児市広見</a:t>
                      </a:r>
                      <a:endParaRPr lang="en-US" altLang="zh-TW"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zh-TW" altLang="en-US" sz="1100" u="none" strike="noStrike" dirty="0">
                          <a:effectLst/>
                          <a:latin typeface="AR P丸ゴシック体M" panose="020B0600010101010101" pitchFamily="50" charset="-128"/>
                          <a:ea typeface="AR P丸ゴシック体M" panose="020B0600010101010101" pitchFamily="50" charset="-128"/>
                        </a:rPr>
                        <a:t>２３５９－２９</a:t>
                      </a:r>
                      <a:endParaRPr lang="en-US" altLang="zh-TW" sz="1100" u="none" strike="noStrike" dirty="0">
                        <a:effectLst/>
                        <a:latin typeface="AR P丸ゴシック体M" panose="020B0600010101010101" pitchFamily="50" charset="-128"/>
                        <a:ea typeface="AR P丸ゴシック体M" panose="020B0600010101010101" pitchFamily="50" charset="-128"/>
                      </a:endParaRPr>
                    </a:p>
                    <a:p>
                      <a:pPr algn="l" fontAlgn="ctr"/>
                      <a:br>
                        <a:rPr lang="zh-TW" altLang="en-US" sz="1100" u="none" strike="noStrike" dirty="0">
                          <a:effectLst/>
                          <a:latin typeface="AR P丸ゴシック体M" panose="020B0600010101010101" pitchFamily="50" charset="-128"/>
                          <a:ea typeface="AR P丸ゴシック体M" panose="020B0600010101010101" pitchFamily="50" charset="-128"/>
                        </a:rPr>
                      </a:br>
                      <a:r>
                        <a:rPr lang="zh-TW" altLang="en-US" sz="1100" u="none" strike="noStrike" dirty="0">
                          <a:effectLst/>
                          <a:latin typeface="AR P丸ゴシック体M" panose="020B0600010101010101" pitchFamily="50" charset="-128"/>
                          <a:ea typeface="AR P丸ゴシック体M" panose="020B0600010101010101" pitchFamily="50" charset="-128"/>
                        </a:rPr>
                        <a:t> ②可児市広見</a:t>
                      </a:r>
                      <a:endParaRPr lang="en-US" altLang="zh-TW"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zh-TW" altLang="en-US" sz="1100" u="none" strike="noStrike" dirty="0">
                          <a:effectLst/>
                          <a:latin typeface="AR P丸ゴシック体M" panose="020B0600010101010101" pitchFamily="50" charset="-128"/>
                          <a:ea typeface="AR P丸ゴシック体M" panose="020B0600010101010101" pitchFamily="50" charset="-128"/>
                        </a:rPr>
                        <a:t>２３６７－</a:t>
                      </a:r>
                      <a:r>
                        <a:rPr lang="en-US" altLang="zh-TW" sz="1100" u="none" strike="noStrike" dirty="0">
                          <a:effectLst/>
                          <a:latin typeface="AR P丸ゴシック体M" panose="020B0600010101010101" pitchFamily="50" charset="-128"/>
                          <a:ea typeface="AR P丸ゴシック体M" panose="020B0600010101010101" pitchFamily="50" charset="-128"/>
                        </a:rPr>
                        <a:t>8</a:t>
                      </a:r>
                      <a:endParaRPr lang="en-US" altLang="zh-TW"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ja-JP" altLang="en-US" sz="1300" u="none" strike="noStrike" dirty="0">
                          <a:effectLst/>
                          <a:latin typeface="AR P丸ゴシック体M" panose="020B0600010101010101" pitchFamily="50" charset="-128"/>
                          <a:ea typeface="AR P丸ゴシック体M" panose="020B0600010101010101" pitchFamily="50" charset="-128"/>
                        </a:rPr>
                        <a:t>①０５７４－</a:t>
                      </a:r>
                      <a:endParaRPr lang="en-US" altLang="ja-JP" sz="13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300" u="none" strike="noStrike" dirty="0">
                          <a:effectLst/>
                          <a:latin typeface="AR P丸ゴシック体M" panose="020B0600010101010101" pitchFamily="50" charset="-128"/>
                          <a:ea typeface="AR P丸ゴシック体M" panose="020B0600010101010101" pitchFamily="50" charset="-128"/>
                        </a:rPr>
                        <a:t> </a:t>
                      </a:r>
                      <a:r>
                        <a:rPr lang="ja-JP" altLang="en-US" sz="1300" u="none" strike="noStrike" dirty="0">
                          <a:effectLst/>
                          <a:latin typeface="AR P丸ゴシック体M" panose="020B0600010101010101" pitchFamily="50" charset="-128"/>
                          <a:ea typeface="AR P丸ゴシック体M" panose="020B0600010101010101" pitchFamily="50" charset="-128"/>
                        </a:rPr>
                        <a:t>　６１－３５８１</a:t>
                      </a:r>
                      <a:endParaRPr lang="en-US" altLang="ja-JP" sz="1300" u="none" strike="noStrike" dirty="0">
                        <a:effectLst/>
                        <a:latin typeface="AR P丸ゴシック体M" panose="020B0600010101010101" pitchFamily="50" charset="-128"/>
                        <a:ea typeface="AR P丸ゴシック体M" panose="020B0600010101010101" pitchFamily="50" charset="-128"/>
                      </a:endParaRPr>
                    </a:p>
                    <a:p>
                      <a:pPr algn="l" fontAlgn="ct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ja-JP" altLang="en-US" sz="1300" u="none" strike="noStrike" dirty="0">
                          <a:effectLst/>
                          <a:latin typeface="AR P丸ゴシック体M" panose="020B0600010101010101" pitchFamily="50" charset="-128"/>
                          <a:ea typeface="AR P丸ゴシック体M" panose="020B0600010101010101" pitchFamily="50" charset="-128"/>
                        </a:rPr>
                        <a:t>②０５７４－</a:t>
                      </a:r>
                      <a:endParaRPr lang="en-US" altLang="ja-JP" sz="13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300" u="none" strike="noStrike" dirty="0">
                          <a:effectLst/>
                          <a:latin typeface="AR P丸ゴシック体M" panose="020B0600010101010101" pitchFamily="50" charset="-128"/>
                          <a:ea typeface="AR P丸ゴシック体M" panose="020B0600010101010101" pitchFamily="50" charset="-128"/>
                        </a:rPr>
                        <a:t> </a:t>
                      </a:r>
                      <a:r>
                        <a:rPr lang="ja-JP" altLang="en-US" sz="1300" u="none" strike="noStrike" dirty="0">
                          <a:effectLst/>
                          <a:latin typeface="AR P丸ゴシック体M" panose="020B0600010101010101" pitchFamily="50" charset="-128"/>
                          <a:ea typeface="AR P丸ゴシック体M" panose="020B0600010101010101" pitchFamily="50" charset="-128"/>
                        </a:rPr>
                        <a:t>　６３－７１０１</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①有料老人ホーム</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②訪問看護・リハビリ・</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プライベート看護</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①ご入居後は訪問介護事業所ゆら</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にて介護サービスを提供します</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（詳しくは</a:t>
                      </a:r>
                      <a:r>
                        <a:rPr lang="en-US" altLang="ja-JP" sz="1100" u="none" strike="noStrike" dirty="0">
                          <a:effectLst/>
                          <a:latin typeface="AR P丸ゴシック体M" panose="020B0600010101010101" pitchFamily="50" charset="-128"/>
                          <a:ea typeface="AR P丸ゴシック体M" panose="020B0600010101010101" pitchFamily="50" charset="-128"/>
                        </a:rPr>
                        <a:t>HP</a:t>
                      </a:r>
                      <a:r>
                        <a:rPr lang="ja-JP" altLang="en-US" sz="1100" u="none" strike="noStrike" dirty="0">
                          <a:effectLst/>
                          <a:latin typeface="AR P丸ゴシック体M" panose="020B0600010101010101" pitchFamily="50" charset="-128"/>
                          <a:ea typeface="AR P丸ゴシック体M" panose="020B0600010101010101" pitchFamily="50" charset="-128"/>
                        </a:rPr>
                        <a:t>をご覧ください）。</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②小児から高齢者の方まで訪問看</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 護・リハビリを必要とするすべて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の方を対象にしています。（健康</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状態の観察、療養生活のお世話、</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医療措置、医療機器の管理、終末</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期看護など）</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緊急時は２４時間３６５日対応して</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います。詳しくは</a:t>
                      </a:r>
                      <a:r>
                        <a:rPr lang="en-US" altLang="ja-JP" sz="1100" u="none" strike="noStrike" dirty="0">
                          <a:effectLst/>
                          <a:latin typeface="AR P丸ゴシック体M" panose="020B0600010101010101" pitchFamily="50" charset="-128"/>
                          <a:ea typeface="AR P丸ゴシック体M" panose="020B0600010101010101" pitchFamily="50" charset="-128"/>
                        </a:rPr>
                        <a:t>HP</a:t>
                      </a:r>
                      <a:r>
                        <a:rPr lang="ja-JP" altLang="en-US" sz="1100" u="none" strike="noStrike" dirty="0">
                          <a:effectLst/>
                          <a:latin typeface="AR P丸ゴシック体M" panose="020B0600010101010101" pitchFamily="50" charset="-128"/>
                          <a:ea typeface="AR P丸ゴシック体M" panose="020B0600010101010101" pitchFamily="50" charset="-128"/>
                        </a:rPr>
                        <a:t>をご覧くださ</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い。</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①利用者様のことを第</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一に考えた施設づくり</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を常に考えています。</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②利用者様、ご家族様</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の思いを尊重し、その</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人がその人らしく生活</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が送れるように、心の</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こもった看護を提供し</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ています。</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1263269"/>
                  </a:ext>
                </a:extLst>
              </a:tr>
              <a:tr h="203927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ぎふ　人生よりそい </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サポートセンター</a:t>
                      </a:r>
                    </a:p>
                    <a:p>
                      <a:pPr algn="l" fontAlgn="ct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岐阜県関市下有知</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３８２３番地３</a:t>
                      </a:r>
                      <a:endParaRPr lang="en-US" altLang="zh-TW"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endParaRPr lang="en-US" altLang="zh-TW"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 ０８０</a:t>
                      </a:r>
                      <a:r>
                        <a:rPr lang="en-US" altLang="ja-JP"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-3036</a:t>
                      </a:r>
                    </a:p>
                    <a:p>
                      <a:pPr algn="l" fontAlgn="ctr"/>
                      <a:r>
                        <a:rPr lang="en-US" altLang="ja-JP"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en-US" altLang="ja-JP"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-8031</a:t>
                      </a:r>
                    </a:p>
                    <a:p>
                      <a:pPr algn="l" fontAlgn="ct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市内外施設の利用者</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様や在宅介護を受け</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る高齢者の傾聴</a:t>
                      </a:r>
                    </a:p>
                    <a:p>
                      <a:pPr algn="l" fontAlgn="ct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・傾聴サービス</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月２回　</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1</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万円　</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月４回　</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2</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万円</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関市から車で</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1</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時間以内の施設や</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家庭を範囲とする。</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・見守りサービス</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健康状態・判断能力確認・確認報告</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月</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1</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万</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その他サービスも行っております。</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詳しくは</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HP</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をご覧ください。</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福祉業界</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15</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年以上の</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経験を活かし、悩みを</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抱えた方のお役に立  </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てるように努力してい</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きます。</a:t>
                      </a:r>
                    </a:p>
                    <a:p>
                      <a:pPr algn="l" fontAlgn="ct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7981535"/>
                  </a:ext>
                </a:extLst>
              </a:tr>
            </a:tbl>
          </a:graphicData>
        </a:graphic>
      </p:graphicFrame>
      <p:pic>
        <p:nvPicPr>
          <p:cNvPr id="13314" name="Picture 2" descr="ソース画像を表示">
            <a:extLst>
              <a:ext uri="{FF2B5EF4-FFF2-40B4-BE49-F238E27FC236}">
                <a16:creationId xmlns:a16="http://schemas.microsoft.com/office/drawing/2014/main" id="{D2ADE95E-A508-4BF8-A54A-D2DBABDCC3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1067" y="415151"/>
            <a:ext cx="1053901" cy="1053901"/>
          </a:xfrm>
          <a:prstGeom prst="rect">
            <a:avLst/>
          </a:prstGeom>
          <a:noFill/>
          <a:extLst>
            <a:ext uri="{909E8E84-426E-40DD-AFC4-6F175D3DCCD1}">
              <a14:hiddenFill xmlns:a14="http://schemas.microsoft.com/office/drawing/2010/main">
                <a:solidFill>
                  <a:srgbClr val="FFFFFF"/>
                </a:solidFill>
              </a14:hiddenFill>
            </a:ext>
          </a:extLst>
        </p:spPr>
      </p:pic>
      <p:sp>
        <p:nvSpPr>
          <p:cNvPr id="7" name="フッター プレースホルダー 6">
            <a:extLst>
              <a:ext uri="{FF2B5EF4-FFF2-40B4-BE49-F238E27FC236}">
                <a16:creationId xmlns:a16="http://schemas.microsoft.com/office/drawing/2014/main" id="{19541508-A92C-4FE4-9347-2547E82091E5}"/>
              </a:ext>
            </a:extLst>
          </p:cNvPr>
          <p:cNvSpPr>
            <a:spLocks noGrp="1"/>
          </p:cNvSpPr>
          <p:nvPr>
            <p:ph type="ftr" sz="quarter" idx="11"/>
          </p:nvPr>
        </p:nvSpPr>
        <p:spPr/>
        <p:txBody>
          <a:bodyPr/>
          <a:lstStyle/>
          <a:p>
            <a:r>
              <a:rPr lang="ja-JP" altLang="en-US" b="1" dirty="0">
                <a:solidFill>
                  <a:schemeClr val="tx1"/>
                </a:solidFill>
              </a:rPr>
              <a:t>２２</a:t>
            </a:r>
            <a:endParaRPr lang="en-US" b="1" dirty="0">
              <a:solidFill>
                <a:schemeClr val="tx1"/>
              </a:solidFill>
            </a:endParaRPr>
          </a:p>
        </p:txBody>
      </p:sp>
    </p:spTree>
    <p:extLst>
      <p:ext uri="{BB962C8B-B14F-4D97-AF65-F5344CB8AC3E}">
        <p14:creationId xmlns:p14="http://schemas.microsoft.com/office/powerpoint/2010/main" val="4124287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イラスト 無料　福祉用具 に対する画像結果">
            <a:extLst>
              <a:ext uri="{FF2B5EF4-FFF2-40B4-BE49-F238E27FC236}">
                <a16:creationId xmlns:a16="http://schemas.microsoft.com/office/drawing/2014/main" id="{63BD88C0-1373-4FD2-BFFE-D65C2967BD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9345" b="45133"/>
          <a:stretch/>
        </p:blipFill>
        <p:spPr bwMode="auto">
          <a:xfrm flipH="1">
            <a:off x="8313382" y="500409"/>
            <a:ext cx="893823" cy="708101"/>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1">
            <a:extLst>
              <a:ext uri="{FF2B5EF4-FFF2-40B4-BE49-F238E27FC236}">
                <a16:creationId xmlns:a16="http://schemas.microsoft.com/office/drawing/2014/main" id="{428DAC0A-C6FF-46D1-9952-3AEDBFE38065}"/>
              </a:ext>
            </a:extLst>
          </p:cNvPr>
          <p:cNvSpPr>
            <a:spLocks noGrp="1"/>
          </p:cNvSpPr>
          <p:nvPr>
            <p:ph type="title"/>
          </p:nvPr>
        </p:nvSpPr>
        <p:spPr>
          <a:xfrm>
            <a:off x="275300" y="543125"/>
            <a:ext cx="4829360" cy="622670"/>
          </a:xfrm>
        </p:spPr>
        <p:txBody>
          <a:bodyPr>
            <a:normAutofit fontScale="90000"/>
          </a:bodyPr>
          <a:lstStyle/>
          <a:p>
            <a:r>
              <a:rPr kumimoji="1" lang="ja-JP" altLang="en-US" dirty="0">
                <a:solidFill>
                  <a:schemeClr val="tx1"/>
                </a:solidFill>
                <a:latin typeface="AR P丸ゴシック体E" panose="020F0900000000000000" pitchFamily="50" charset="-128"/>
                <a:ea typeface="AR P丸ゴシック体E" panose="020F0900000000000000" pitchFamily="50" charset="-128"/>
              </a:rPr>
              <a:t>福祉用具レンタル</a:t>
            </a:r>
            <a:r>
              <a:rPr lang="ja-JP" altLang="en-US" dirty="0">
                <a:latin typeface="AR P丸ゴシック体E" panose="020F0900000000000000" pitchFamily="50" charset="-128"/>
                <a:ea typeface="AR P丸ゴシック体E" panose="020F0900000000000000" pitchFamily="50" charset="-128"/>
              </a:rPr>
              <a:t>①</a:t>
            </a:r>
            <a:endParaRPr kumimoji="1" lang="ja-JP" altLang="en-US" dirty="0">
              <a:solidFill>
                <a:schemeClr val="tx1"/>
              </a:solidFill>
              <a:latin typeface="AR P丸ゴシック体E" panose="020F0900000000000000" pitchFamily="50" charset="-128"/>
              <a:ea typeface="AR P丸ゴシック体E" panose="020F0900000000000000" pitchFamily="50" charset="-128"/>
            </a:endParaRPr>
          </a:p>
        </p:txBody>
      </p:sp>
      <p:graphicFrame>
        <p:nvGraphicFramePr>
          <p:cNvPr id="5" name="コンテンツ プレースホルダー 1">
            <a:extLst>
              <a:ext uri="{FF2B5EF4-FFF2-40B4-BE49-F238E27FC236}">
                <a16:creationId xmlns:a16="http://schemas.microsoft.com/office/drawing/2014/main" id="{30177DA4-218B-4B00-8EFD-93DC01B236E5}"/>
              </a:ext>
            </a:extLst>
          </p:cNvPr>
          <p:cNvGraphicFramePr>
            <a:graphicFrameLocks noGrp="1"/>
          </p:cNvGraphicFramePr>
          <p:nvPr>
            <p:ph idx="1"/>
            <p:extLst>
              <p:ext uri="{D42A27DB-BD31-4B8C-83A1-F6EECF244321}">
                <p14:modId xmlns:p14="http://schemas.microsoft.com/office/powerpoint/2010/main" val="2226033869"/>
              </p:ext>
            </p:extLst>
          </p:nvPr>
        </p:nvGraphicFramePr>
        <p:xfrm>
          <a:off x="275300" y="1349139"/>
          <a:ext cx="9355399" cy="4776453"/>
        </p:xfrm>
        <a:graphic>
          <a:graphicData uri="http://schemas.openxmlformats.org/drawingml/2006/table">
            <a:tbl>
              <a:tblPr>
                <a:tableStyleId>{5C22544A-7EE6-4342-B048-85BDC9FD1C3A}</a:tableStyleId>
              </a:tblPr>
              <a:tblGrid>
                <a:gridCol w="1352082">
                  <a:extLst>
                    <a:ext uri="{9D8B030D-6E8A-4147-A177-3AD203B41FA5}">
                      <a16:colId xmlns:a16="http://schemas.microsoft.com/office/drawing/2014/main" val="4258345205"/>
                    </a:ext>
                  </a:extLst>
                </a:gridCol>
                <a:gridCol w="1302249">
                  <a:extLst>
                    <a:ext uri="{9D8B030D-6E8A-4147-A177-3AD203B41FA5}">
                      <a16:colId xmlns:a16="http://schemas.microsoft.com/office/drawing/2014/main" val="3286688510"/>
                    </a:ext>
                  </a:extLst>
                </a:gridCol>
                <a:gridCol w="1216241">
                  <a:extLst>
                    <a:ext uri="{9D8B030D-6E8A-4147-A177-3AD203B41FA5}">
                      <a16:colId xmlns:a16="http://schemas.microsoft.com/office/drawing/2014/main" val="622372327"/>
                    </a:ext>
                  </a:extLst>
                </a:gridCol>
                <a:gridCol w="1695635">
                  <a:extLst>
                    <a:ext uri="{9D8B030D-6E8A-4147-A177-3AD203B41FA5}">
                      <a16:colId xmlns:a16="http://schemas.microsoft.com/office/drawing/2014/main" val="3087533476"/>
                    </a:ext>
                  </a:extLst>
                </a:gridCol>
                <a:gridCol w="2344732">
                  <a:extLst>
                    <a:ext uri="{9D8B030D-6E8A-4147-A177-3AD203B41FA5}">
                      <a16:colId xmlns:a16="http://schemas.microsoft.com/office/drawing/2014/main" val="1788677237"/>
                    </a:ext>
                  </a:extLst>
                </a:gridCol>
                <a:gridCol w="1444460">
                  <a:extLst>
                    <a:ext uri="{9D8B030D-6E8A-4147-A177-3AD203B41FA5}">
                      <a16:colId xmlns:a16="http://schemas.microsoft.com/office/drawing/2014/main" val="1024910409"/>
                    </a:ext>
                  </a:extLst>
                </a:gridCol>
              </a:tblGrid>
              <a:tr h="330329">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社名・店舗名</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住　　所</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電　　話</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事業内容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提供可能なサービス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rPr>
                        <a:t>ちょっとひとこと</a:t>
                      </a: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extLst>
                  <a:ext uri="{0D108BD9-81ED-4DB2-BD59-A6C34878D82A}">
                    <a16:rowId xmlns:a16="http://schemas.microsoft.com/office/drawing/2014/main" val="3449176027"/>
                  </a:ext>
                </a:extLst>
              </a:tr>
              <a:tr h="1603368">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（社名）</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有</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エムエス</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サービス</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endParaRPr lang="ja-JP" altLang="en-US" sz="9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美濃加茂市</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太田町</a:t>
                      </a:r>
                      <a:r>
                        <a:rPr lang="en-US" altLang="ja-JP" sz="1100" u="none" strike="noStrike" dirty="0">
                          <a:effectLst/>
                          <a:latin typeface="AR P丸ゴシック体M" panose="020B0600010101010101" pitchFamily="50" charset="-128"/>
                          <a:ea typeface="AR P丸ゴシック体M" panose="020B0600010101010101" pitchFamily="50" charset="-128"/>
                        </a:rPr>
                        <a:t>174</a:t>
                      </a:r>
                      <a:endParaRPr lang="en-US" altLang="zh-TW"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300" u="none" strike="noStrike" dirty="0">
                          <a:effectLst/>
                          <a:latin typeface="AR P丸ゴシック体M" panose="020B0600010101010101" pitchFamily="50" charset="-128"/>
                          <a:ea typeface="AR P丸ゴシック体M" panose="020B0600010101010101" pitchFamily="50" charset="-128"/>
                        </a:rPr>
                        <a:t> ０５７４－</a:t>
                      </a:r>
                      <a:endParaRPr lang="en-US" altLang="ja-JP" sz="13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300" u="none" strike="noStrike" dirty="0">
                          <a:effectLst/>
                          <a:latin typeface="AR P丸ゴシック体M" panose="020B0600010101010101" pitchFamily="50" charset="-128"/>
                          <a:ea typeface="AR P丸ゴシック体M" panose="020B0600010101010101" pitchFamily="50" charset="-128"/>
                        </a:rPr>
                        <a:t> </a:t>
                      </a:r>
                      <a:r>
                        <a:rPr lang="ja-JP" altLang="en-US" sz="1300" u="none" strike="noStrike" dirty="0">
                          <a:effectLst/>
                          <a:latin typeface="AR P丸ゴシック体M" panose="020B0600010101010101" pitchFamily="50" charset="-128"/>
                          <a:ea typeface="AR P丸ゴシック体M" panose="020B0600010101010101" pitchFamily="50" charset="-128"/>
                        </a:rPr>
                        <a:t>　 ２７－５２５５</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電動カート販売・レンタル</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福祉用具レンタル・展示</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介護用品販売</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a:solidFill>
                            <a:srgbClr val="000000"/>
                          </a:solidFill>
                          <a:effectLst/>
                          <a:latin typeface="AR P丸ゴシック体M" panose="020B0600010101010101" pitchFamily="50" charset="-128"/>
                          <a:ea typeface="AR P丸ゴシック体M" panose="020B0600010101010101" pitchFamily="50" charset="-128"/>
                        </a:rPr>
                        <a:t> 住宅改修工事</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介護保険適用内の福祉用具レン</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タルでのご提供をしています。</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介護保険外福祉用具レンタル</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自費レンタル商品</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○電動カート　８，０００円</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月</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○電動ベッドレンタル １，５００円</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月</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○車いす　１，０００円</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月</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介護認定が無くても利用可能です。</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機種の選択には限りがあります。</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美濃加茂市内は迅</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速にご自宅までお</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伺いします。</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en-US" altLang="ja-JP" sz="1100" u="none" strike="noStrike" dirty="0">
                          <a:effectLst/>
                          <a:latin typeface="AR P丸ゴシック体M" panose="020B0600010101010101" pitchFamily="50" charset="-128"/>
                          <a:ea typeface="AR P丸ゴシック体M" panose="020B0600010101010101" pitchFamily="50" charset="-128"/>
                        </a:rPr>
                        <a:t>R3</a:t>
                      </a:r>
                      <a:r>
                        <a:rPr lang="ja-JP" altLang="en-US" sz="1100" u="none" strike="noStrike" dirty="0">
                          <a:effectLst/>
                          <a:latin typeface="AR P丸ゴシック体M" panose="020B0600010101010101" pitchFamily="50" charset="-128"/>
                          <a:ea typeface="AR P丸ゴシック体M" panose="020B0600010101010101" pitchFamily="50" charset="-128"/>
                        </a:rPr>
                        <a:t>年</a:t>
                      </a:r>
                      <a:r>
                        <a:rPr lang="en-US" altLang="ja-JP" sz="1100" u="none" strike="noStrike" dirty="0">
                          <a:effectLst/>
                          <a:latin typeface="AR P丸ゴシック体M" panose="020B0600010101010101" pitchFamily="50" charset="-128"/>
                          <a:ea typeface="AR P丸ゴシック体M" panose="020B0600010101010101" pitchFamily="50" charset="-128"/>
                        </a:rPr>
                        <a:t>6</a:t>
                      </a:r>
                      <a:r>
                        <a:rPr lang="ja-JP" altLang="en-US" sz="1100" u="none" strike="noStrike" dirty="0">
                          <a:effectLst/>
                          <a:latin typeface="AR P丸ゴシック体M" panose="020B0600010101010101" pitchFamily="50" charset="-128"/>
                          <a:ea typeface="AR P丸ゴシック体M" panose="020B0600010101010101" pitchFamily="50" charset="-128"/>
                        </a:rPr>
                        <a:t>月より店舗改</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装し、展示もござい</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ます。お気軽にお越し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ください。</a:t>
                      </a:r>
                      <a:br>
                        <a:rPr lang="ja-JP" altLang="en-US" sz="1100" u="none" strike="noStrike" dirty="0">
                          <a:effectLst/>
                          <a:latin typeface="AR P丸ゴシック体M" panose="020B0600010101010101" pitchFamily="50" charset="-128"/>
                          <a:ea typeface="AR P丸ゴシック体M" panose="020B0600010101010101" pitchFamily="50" charset="-128"/>
                        </a:rPr>
                      </a:b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4540792"/>
                  </a:ext>
                </a:extLst>
              </a:tr>
              <a:tr h="1739833">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（資）イング</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岐阜市下土居</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３－１－１２</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300" u="none" strike="noStrike" dirty="0">
                          <a:effectLst/>
                          <a:latin typeface="AR P丸ゴシック体M" panose="020B0600010101010101" pitchFamily="50" charset="-128"/>
                          <a:ea typeface="AR P丸ゴシック体M" panose="020B0600010101010101" pitchFamily="50" charset="-128"/>
                        </a:rPr>
                        <a:t> ０５８－</a:t>
                      </a:r>
                      <a:endParaRPr lang="en-US" altLang="ja-JP" sz="13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300" u="none" strike="noStrike" dirty="0">
                          <a:effectLst/>
                          <a:latin typeface="AR P丸ゴシック体M" panose="020B0600010101010101" pitchFamily="50" charset="-128"/>
                          <a:ea typeface="AR P丸ゴシック体M" panose="020B0600010101010101" pitchFamily="50" charset="-128"/>
                        </a:rPr>
                        <a:t> </a:t>
                      </a:r>
                      <a:r>
                        <a:rPr lang="ja-JP" altLang="en-US" sz="1300" u="none" strike="noStrike" dirty="0">
                          <a:effectLst/>
                          <a:latin typeface="AR P丸ゴシック体M" panose="020B0600010101010101" pitchFamily="50" charset="-128"/>
                          <a:ea typeface="AR P丸ゴシック体M" panose="020B0600010101010101" pitchFamily="50" charset="-128"/>
                        </a:rPr>
                        <a:t>　２６０－７０８０</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福祉用具レンタル、販売、</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住宅改修、</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医療機器販売</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自費レンタルベッド</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○１モーター（背上げのみ）</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１，２００円</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月</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○２モーター（背上げ、高さ調節）</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１，５００円</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月</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○車いす自費レンタル　６００円</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月</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介護保険を申請されていない方が</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上記の価格となります。</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介護保険を申請されている方はお</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問合せ下さい。</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ご利用者様、ご家族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様の気持ちに寄り添っ</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たサービスの提供を心</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がけています。</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039036"/>
                  </a:ext>
                </a:extLst>
              </a:tr>
              <a:tr h="1102923">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（株）ナイスワーク</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多治見支店</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多治見市新富町</a:t>
                      </a:r>
                      <a:endParaRPr lang="en-US" altLang="zh-TW"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zh-TW" sz="1100" u="none" strike="noStrike" dirty="0">
                          <a:effectLst/>
                          <a:latin typeface="AR P丸ゴシック体M" panose="020B0600010101010101" pitchFamily="50" charset="-128"/>
                          <a:ea typeface="AR P丸ゴシック体M" panose="020B0600010101010101" pitchFamily="50" charset="-128"/>
                        </a:rPr>
                        <a:t>        </a:t>
                      </a:r>
                      <a:r>
                        <a:rPr lang="zh-TW" altLang="en-US" sz="1100" u="none" strike="noStrike" dirty="0">
                          <a:effectLst/>
                          <a:latin typeface="AR P丸ゴシック体M" panose="020B0600010101010101" pitchFamily="50" charset="-128"/>
                          <a:ea typeface="AR P丸ゴシック体M" panose="020B0600010101010101" pitchFamily="50" charset="-128"/>
                        </a:rPr>
                        <a:t>２－４－１</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300" u="none" strike="noStrike" dirty="0">
                          <a:effectLst/>
                          <a:latin typeface="AR P丸ゴシック体M" panose="020B0600010101010101" pitchFamily="50" charset="-128"/>
                          <a:ea typeface="AR P丸ゴシック体M" panose="020B0600010101010101" pitchFamily="50" charset="-128"/>
                        </a:rPr>
                        <a:t> ０５７２－</a:t>
                      </a:r>
                      <a:endParaRPr lang="en-US" altLang="ja-JP" sz="13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300" u="none" strike="noStrike" dirty="0">
                          <a:effectLst/>
                          <a:latin typeface="AR P丸ゴシック体M" panose="020B0600010101010101" pitchFamily="50" charset="-128"/>
                          <a:ea typeface="AR P丸ゴシック体M" panose="020B0600010101010101" pitchFamily="50" charset="-128"/>
                        </a:rPr>
                        <a:t> </a:t>
                      </a:r>
                      <a:r>
                        <a:rPr lang="ja-JP" altLang="en-US" sz="1300" u="none" strike="noStrike" dirty="0">
                          <a:effectLst/>
                          <a:latin typeface="AR P丸ゴシック体M" panose="020B0600010101010101" pitchFamily="50" charset="-128"/>
                          <a:ea typeface="AR P丸ゴシック体M" panose="020B0600010101010101" pitchFamily="50" charset="-128"/>
                        </a:rPr>
                        <a:t>　２１－４１６５</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・福祉用具販売・レンタル</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・介護用品販売・レンタル</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・バリアフリー住宅改修</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・障がい者用品販売</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・交流高圧電位治療器</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スカイウェル代理店</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自費ベッド、車椅子、エアマット他。</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介護保険申請している方以外でも</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対応致します。</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迅速・丁寧に対応</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致します。</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2898607"/>
                  </a:ext>
                </a:extLst>
              </a:tr>
            </a:tbl>
          </a:graphicData>
        </a:graphic>
      </p:graphicFrame>
      <p:sp>
        <p:nvSpPr>
          <p:cNvPr id="7" name="フッター プレースホルダー 6">
            <a:extLst>
              <a:ext uri="{FF2B5EF4-FFF2-40B4-BE49-F238E27FC236}">
                <a16:creationId xmlns:a16="http://schemas.microsoft.com/office/drawing/2014/main" id="{D9AA2603-7AB1-44A3-AD17-590982D34DA0}"/>
              </a:ext>
            </a:extLst>
          </p:cNvPr>
          <p:cNvSpPr>
            <a:spLocks noGrp="1"/>
          </p:cNvSpPr>
          <p:nvPr>
            <p:ph type="ftr" sz="quarter" idx="11"/>
          </p:nvPr>
        </p:nvSpPr>
        <p:spPr/>
        <p:txBody>
          <a:bodyPr/>
          <a:lstStyle/>
          <a:p>
            <a:r>
              <a:rPr lang="ja-JP" altLang="en-US" b="1" dirty="0">
                <a:solidFill>
                  <a:schemeClr val="tx1"/>
                </a:solidFill>
              </a:rPr>
              <a:t>２３</a:t>
            </a:r>
            <a:endParaRPr lang="en-US" b="1" dirty="0">
              <a:solidFill>
                <a:schemeClr val="tx1"/>
              </a:solidFill>
            </a:endParaRPr>
          </a:p>
        </p:txBody>
      </p:sp>
    </p:spTree>
    <p:extLst>
      <p:ext uri="{BB962C8B-B14F-4D97-AF65-F5344CB8AC3E}">
        <p14:creationId xmlns:p14="http://schemas.microsoft.com/office/powerpoint/2010/main" val="279803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ソース画像を表示">
            <a:extLst>
              <a:ext uri="{FF2B5EF4-FFF2-40B4-BE49-F238E27FC236}">
                <a16:creationId xmlns:a16="http://schemas.microsoft.com/office/drawing/2014/main" id="{B298F59E-3F9B-42A4-959B-F3B3C77325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5893" y="753864"/>
            <a:ext cx="1875408" cy="866785"/>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1">
            <a:extLst>
              <a:ext uri="{FF2B5EF4-FFF2-40B4-BE49-F238E27FC236}">
                <a16:creationId xmlns:a16="http://schemas.microsoft.com/office/drawing/2014/main" id="{2D944B14-6406-43C0-B413-77B608D28C25}"/>
              </a:ext>
            </a:extLst>
          </p:cNvPr>
          <p:cNvSpPr>
            <a:spLocks noGrp="1"/>
          </p:cNvSpPr>
          <p:nvPr>
            <p:ph type="title"/>
          </p:nvPr>
        </p:nvSpPr>
        <p:spPr>
          <a:xfrm>
            <a:off x="346229" y="632682"/>
            <a:ext cx="4856086" cy="669892"/>
          </a:xfrm>
        </p:spPr>
        <p:txBody>
          <a:bodyPr>
            <a:normAutofit fontScale="90000"/>
          </a:bodyPr>
          <a:lstStyle/>
          <a:p>
            <a:r>
              <a:rPr kumimoji="1" lang="ja-JP" altLang="en-US" dirty="0">
                <a:solidFill>
                  <a:schemeClr val="tx1"/>
                </a:solidFill>
                <a:latin typeface="AR P丸ゴシック体E" panose="020F0900000000000000" pitchFamily="50" charset="-128"/>
                <a:ea typeface="AR P丸ゴシック体E" panose="020F0900000000000000" pitchFamily="50" charset="-128"/>
              </a:rPr>
              <a:t>福祉用具レンタル②</a:t>
            </a:r>
          </a:p>
        </p:txBody>
      </p:sp>
      <p:graphicFrame>
        <p:nvGraphicFramePr>
          <p:cNvPr id="2" name="コンテンツ プレースホルダー 1">
            <a:extLst>
              <a:ext uri="{FF2B5EF4-FFF2-40B4-BE49-F238E27FC236}">
                <a16:creationId xmlns:a16="http://schemas.microsoft.com/office/drawing/2014/main" id="{21BEA6FD-375C-424F-99D7-A730E9EF8D5F}"/>
              </a:ext>
            </a:extLst>
          </p:cNvPr>
          <p:cNvGraphicFramePr>
            <a:graphicFrameLocks noGrp="1"/>
          </p:cNvGraphicFramePr>
          <p:nvPr>
            <p:ph idx="1"/>
            <p:extLst>
              <p:ext uri="{D42A27DB-BD31-4B8C-83A1-F6EECF244321}">
                <p14:modId xmlns:p14="http://schemas.microsoft.com/office/powerpoint/2010/main" val="2706377549"/>
              </p:ext>
            </p:extLst>
          </p:nvPr>
        </p:nvGraphicFramePr>
        <p:xfrm>
          <a:off x="346229" y="1643581"/>
          <a:ext cx="9319335" cy="4449745"/>
        </p:xfrm>
        <a:graphic>
          <a:graphicData uri="http://schemas.openxmlformats.org/drawingml/2006/table">
            <a:tbl>
              <a:tblPr>
                <a:tableStyleId>{5C22544A-7EE6-4342-B048-85BDC9FD1C3A}</a:tableStyleId>
              </a:tblPr>
              <a:tblGrid>
                <a:gridCol w="1346870">
                  <a:extLst>
                    <a:ext uri="{9D8B030D-6E8A-4147-A177-3AD203B41FA5}">
                      <a16:colId xmlns:a16="http://schemas.microsoft.com/office/drawing/2014/main" val="4258345205"/>
                    </a:ext>
                  </a:extLst>
                </a:gridCol>
                <a:gridCol w="1422160">
                  <a:extLst>
                    <a:ext uri="{9D8B030D-6E8A-4147-A177-3AD203B41FA5}">
                      <a16:colId xmlns:a16="http://schemas.microsoft.com/office/drawing/2014/main" val="3286688510"/>
                    </a:ext>
                  </a:extLst>
                </a:gridCol>
                <a:gridCol w="1205392">
                  <a:extLst>
                    <a:ext uri="{9D8B030D-6E8A-4147-A177-3AD203B41FA5}">
                      <a16:colId xmlns:a16="http://schemas.microsoft.com/office/drawing/2014/main" val="622372327"/>
                    </a:ext>
                  </a:extLst>
                </a:gridCol>
                <a:gridCol w="1664028">
                  <a:extLst>
                    <a:ext uri="{9D8B030D-6E8A-4147-A177-3AD203B41FA5}">
                      <a16:colId xmlns:a16="http://schemas.microsoft.com/office/drawing/2014/main" val="3087533476"/>
                    </a:ext>
                  </a:extLst>
                </a:gridCol>
                <a:gridCol w="2241994">
                  <a:extLst>
                    <a:ext uri="{9D8B030D-6E8A-4147-A177-3AD203B41FA5}">
                      <a16:colId xmlns:a16="http://schemas.microsoft.com/office/drawing/2014/main" val="1788677237"/>
                    </a:ext>
                  </a:extLst>
                </a:gridCol>
                <a:gridCol w="1438891">
                  <a:extLst>
                    <a:ext uri="{9D8B030D-6E8A-4147-A177-3AD203B41FA5}">
                      <a16:colId xmlns:a16="http://schemas.microsoft.com/office/drawing/2014/main" val="1024910409"/>
                    </a:ext>
                  </a:extLst>
                </a:gridCol>
              </a:tblGrid>
              <a:tr h="277298">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社名・店舗名</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住　　所</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電　　話</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事業内容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提供可能なサービス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rPr>
                        <a:t>ちょっとひとこと</a:t>
                      </a: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extLst>
                  <a:ext uri="{0D108BD9-81ED-4DB2-BD59-A6C34878D82A}">
                    <a16:rowId xmlns:a16="http://schemas.microsoft.com/office/drawing/2014/main" val="3449176027"/>
                  </a:ext>
                </a:extLst>
              </a:tr>
              <a:tr h="1734261">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zh-TW" altLang="en-US" sz="1100" u="none" strike="noStrike" dirty="0">
                          <a:effectLst/>
                          <a:latin typeface="AR P丸ゴシック体M" panose="020B0600010101010101" pitchFamily="50" charset="-128"/>
                          <a:ea typeface="AR P丸ゴシック体M" panose="020B0600010101010101" pitchFamily="50" charset="-128"/>
                        </a:rPr>
                        <a:t>（株）愛安住　</a:t>
                      </a:r>
                      <a:endParaRPr lang="en-US" altLang="zh-TW"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zh-TW" sz="1100" u="none" strike="noStrike" dirty="0">
                          <a:effectLst/>
                          <a:latin typeface="AR P丸ゴシック体M" panose="020B0600010101010101" pitchFamily="50" charset="-128"/>
                          <a:ea typeface="AR P丸ゴシック体M" panose="020B0600010101010101" pitchFamily="50" charset="-128"/>
                        </a:rPr>
                        <a:t>  </a:t>
                      </a:r>
                      <a:r>
                        <a:rPr lang="zh-TW" altLang="en-US" sz="1100" u="none" strike="noStrike" dirty="0">
                          <a:effectLst/>
                          <a:latin typeface="AR P丸ゴシック体M" panose="020B0600010101010101" pitchFamily="50" charset="-128"/>
                          <a:ea typeface="AR P丸ゴシック体M" panose="020B0600010101010101" pitchFamily="50" charset="-128"/>
                        </a:rPr>
                        <a:t>岐阜営業所</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岐阜市宇佐南</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２－９－６</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300" u="none" strike="noStrike" dirty="0">
                          <a:effectLst/>
                          <a:latin typeface="AR P丸ゴシック体M" panose="020B0600010101010101" pitchFamily="50" charset="-128"/>
                          <a:ea typeface="AR P丸ゴシック体M" panose="020B0600010101010101" pitchFamily="50" charset="-128"/>
                        </a:rPr>
                        <a:t> ０５８－</a:t>
                      </a:r>
                      <a:endParaRPr lang="en-US" altLang="ja-JP" sz="13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300" u="none" strike="noStrike" dirty="0">
                          <a:effectLst/>
                          <a:latin typeface="AR P丸ゴシック体M" panose="020B0600010101010101" pitchFamily="50" charset="-128"/>
                          <a:ea typeface="AR P丸ゴシック体M" panose="020B0600010101010101" pitchFamily="50" charset="-128"/>
                        </a:rPr>
                        <a:t> </a:t>
                      </a:r>
                      <a:r>
                        <a:rPr lang="ja-JP" altLang="en-US" sz="1300" u="none" strike="noStrike" dirty="0">
                          <a:effectLst/>
                          <a:latin typeface="AR P丸ゴシック体M" panose="020B0600010101010101" pitchFamily="50" charset="-128"/>
                          <a:ea typeface="AR P丸ゴシック体M" panose="020B0600010101010101" pitchFamily="50" charset="-128"/>
                        </a:rPr>
                        <a:t>　２６８－１８３３</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福祉用具のレンタル・販売・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住宅改修</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自費レンタル可能です。</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○電動ベッド（２モーター、３モー</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ター）：１，８００円</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月</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本体、標準マットレス、サイドレール</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２本）</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○車いす（自走式、介助式）：</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１，０００円</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月</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介護保険を申請されている方、</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これから申請される方に限ります。</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ご不明な点は</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お問合せ下さい。</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1062815"/>
                  </a:ext>
                </a:extLst>
              </a:tr>
              <a:tr h="2438186">
                <a:tc>
                  <a:txBody>
                    <a:bodyPr/>
                    <a:lstStyle/>
                    <a:p>
                      <a:pPr algn="l" fontAlgn="ctr"/>
                      <a:r>
                        <a:rPr lang="en-US" altLang="zh-TW" sz="1100" u="none" strike="noStrike" dirty="0">
                          <a:effectLst/>
                          <a:latin typeface="AR P丸ゴシック体M" panose="020B0600010101010101" pitchFamily="50" charset="-128"/>
                          <a:ea typeface="AR P丸ゴシック体M" panose="020B0600010101010101" pitchFamily="50" charset="-128"/>
                        </a:rPr>
                        <a:t> </a:t>
                      </a:r>
                      <a:r>
                        <a:rPr lang="zh-TW" altLang="en-US" sz="1100" u="none" strike="noStrike" dirty="0">
                          <a:effectLst/>
                          <a:latin typeface="AR P丸ゴシック体M" panose="020B0600010101010101" pitchFamily="50" charset="-128"/>
                          <a:ea typeface="AR P丸ゴシック体M" panose="020B0600010101010101" pitchFamily="50" charset="-128"/>
                        </a:rPr>
                        <a:t>（株）美濃庄</a:t>
                      </a:r>
                      <a:endParaRPr lang="en-US" altLang="zh-TW"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多治見営業所</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100" u="none" strike="noStrike" dirty="0">
                          <a:effectLst/>
                          <a:latin typeface="AR P丸ゴシック体M" panose="020B0600010101010101" pitchFamily="50" charset="-128"/>
                          <a:ea typeface="AR P丸ゴシック体M" panose="020B0600010101010101" pitchFamily="50" charset="-128"/>
                        </a:rPr>
                        <a:t> 岐阜市</a:t>
                      </a:r>
                      <a:r>
                        <a:rPr lang="ja-JP" altLang="en-US" sz="1100" u="none" strike="noStrike" dirty="0">
                          <a:effectLst/>
                          <a:latin typeface="AR P丸ゴシック体M" panose="020B0600010101010101" pitchFamily="50" charset="-128"/>
                          <a:ea typeface="AR P丸ゴシック体M" panose="020B0600010101010101" pitchFamily="50" charset="-128"/>
                        </a:rPr>
                        <a:t>大平町</a:t>
                      </a:r>
                      <a:endParaRPr lang="en-US" altLang="zh-CN"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zh-CN"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１丁目１２番地</a:t>
                      </a:r>
                      <a:endParaRPr lang="zh-CN"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300" u="none" strike="noStrike" dirty="0">
                          <a:effectLst/>
                          <a:latin typeface="AR P丸ゴシック体M" panose="020B0600010101010101" pitchFamily="50" charset="-128"/>
                          <a:ea typeface="AR P丸ゴシック体M" panose="020B0600010101010101" pitchFamily="50" charset="-128"/>
                        </a:rPr>
                        <a:t> ０５７２－</a:t>
                      </a:r>
                      <a:endParaRPr lang="en-US" altLang="ja-JP" sz="13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300" u="none" strike="noStrike" dirty="0">
                          <a:effectLst/>
                          <a:latin typeface="AR P丸ゴシック体M" panose="020B0600010101010101" pitchFamily="50" charset="-128"/>
                          <a:ea typeface="AR P丸ゴシック体M" panose="020B0600010101010101" pitchFamily="50" charset="-128"/>
                        </a:rPr>
                        <a:t>　２４－５００８</a:t>
                      </a:r>
                      <a:endParaRPr lang="en-US" altLang="ja-JP" sz="1300" u="none" strike="noStrike" dirty="0">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福祉用具レンタル・販売</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住宅改修</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☆自費レンタル可能です。</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○２モーターベッド</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（背上げ、高さ調節） １，５００円</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月</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（ベッド本体、サイドレール</a:t>
                      </a:r>
                      <a:r>
                        <a:rPr lang="en-US" altLang="ja-JP" sz="1100" u="none" strike="noStrike" dirty="0">
                          <a:effectLst/>
                          <a:latin typeface="AR P丸ゴシック体M" panose="020B0600010101010101" pitchFamily="50" charset="-128"/>
                          <a:ea typeface="AR P丸ゴシック体M" panose="020B0600010101010101" pitchFamily="50" charset="-128"/>
                        </a:rPr>
                        <a:t>2</a:t>
                      </a:r>
                      <a:r>
                        <a:rPr lang="ja-JP" altLang="en-US" sz="1100" u="none" strike="noStrike" dirty="0">
                          <a:effectLst/>
                          <a:latin typeface="AR P丸ゴシック体M" panose="020B0600010101010101" pitchFamily="50" charset="-128"/>
                          <a:ea typeface="AR P丸ゴシック体M" panose="020B0600010101010101" pitchFamily="50" charset="-128"/>
                        </a:rPr>
                        <a:t>本、マット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レス</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固め、柔らかめ選べます</a:t>
                      </a:r>
                      <a:r>
                        <a:rPr lang="en-US" altLang="ja-JP" sz="1100" u="none" strike="noStrike" dirty="0">
                          <a:effectLst/>
                          <a:latin typeface="AR P丸ゴシック体M" panose="020B0600010101010101" pitchFamily="50" charset="-128"/>
                          <a:ea typeface="AR P丸ゴシック体M" panose="020B0600010101010101" pitchFamily="50" charset="-128"/>
                        </a:rPr>
                        <a:t>】</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○スタンダード車いす</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（自走式、介助式）　各１，０００円</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月</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対象のご利用者</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○要支援１・２</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○要介護１</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○要介護認定申請中</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自費レンタル以外にも介護保険</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利用の方へのレンタルも行って</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います。</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ご利用者様に満足し</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ていただけるよう全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力で向き合います。</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何かありましたらお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気軽にお問合せ下さ</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い。</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3303168"/>
                  </a:ext>
                </a:extLst>
              </a:tr>
            </a:tbl>
          </a:graphicData>
        </a:graphic>
      </p:graphicFrame>
      <p:sp>
        <p:nvSpPr>
          <p:cNvPr id="7" name="フッター プレースホルダー 6">
            <a:extLst>
              <a:ext uri="{FF2B5EF4-FFF2-40B4-BE49-F238E27FC236}">
                <a16:creationId xmlns:a16="http://schemas.microsoft.com/office/drawing/2014/main" id="{B7E2BF45-CDE2-4C3E-9D4F-DA583E70A23C}"/>
              </a:ext>
            </a:extLst>
          </p:cNvPr>
          <p:cNvSpPr>
            <a:spLocks noGrp="1"/>
          </p:cNvSpPr>
          <p:nvPr>
            <p:ph type="ftr" sz="quarter" idx="11"/>
          </p:nvPr>
        </p:nvSpPr>
        <p:spPr>
          <a:xfrm>
            <a:off x="3281362" y="6338596"/>
            <a:ext cx="3343275" cy="365125"/>
          </a:xfrm>
        </p:spPr>
        <p:txBody>
          <a:bodyPr/>
          <a:lstStyle/>
          <a:p>
            <a:r>
              <a:rPr lang="ja-JP" altLang="en-US" b="1" dirty="0">
                <a:solidFill>
                  <a:schemeClr val="tx1"/>
                </a:solidFill>
              </a:rPr>
              <a:t>２４</a:t>
            </a:r>
            <a:endParaRPr lang="en-US" b="1" dirty="0">
              <a:solidFill>
                <a:schemeClr val="tx1"/>
              </a:solidFill>
            </a:endParaRPr>
          </a:p>
        </p:txBody>
      </p:sp>
    </p:spTree>
    <p:extLst>
      <p:ext uri="{BB962C8B-B14F-4D97-AF65-F5344CB8AC3E}">
        <p14:creationId xmlns:p14="http://schemas.microsoft.com/office/powerpoint/2010/main" val="561799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4DF56D1F-2646-453E-B35A-3BA21A5AEEF7}"/>
              </a:ext>
            </a:extLst>
          </p:cNvPr>
          <p:cNvSpPr>
            <a:spLocks noGrp="1"/>
          </p:cNvSpPr>
          <p:nvPr>
            <p:ph type="title"/>
          </p:nvPr>
        </p:nvSpPr>
        <p:spPr>
          <a:xfrm>
            <a:off x="275300" y="228921"/>
            <a:ext cx="4856086" cy="669892"/>
          </a:xfrm>
        </p:spPr>
        <p:txBody>
          <a:bodyPr>
            <a:normAutofit fontScale="90000"/>
          </a:bodyPr>
          <a:lstStyle/>
          <a:p>
            <a:r>
              <a:rPr kumimoji="1" lang="ja-JP" altLang="en-US" dirty="0">
                <a:solidFill>
                  <a:schemeClr val="tx1"/>
                </a:solidFill>
                <a:latin typeface="AR P丸ゴシック体E" panose="020F0900000000000000" pitchFamily="50" charset="-128"/>
                <a:ea typeface="AR P丸ゴシック体E" panose="020F0900000000000000" pitchFamily="50" charset="-128"/>
              </a:rPr>
              <a:t>福祉用具レンタル③</a:t>
            </a:r>
          </a:p>
        </p:txBody>
      </p:sp>
      <p:graphicFrame>
        <p:nvGraphicFramePr>
          <p:cNvPr id="6" name="コンテンツ プレースホルダー 1">
            <a:extLst>
              <a:ext uri="{FF2B5EF4-FFF2-40B4-BE49-F238E27FC236}">
                <a16:creationId xmlns:a16="http://schemas.microsoft.com/office/drawing/2014/main" id="{F49ABE8D-A8E4-410E-9641-4A30E889AAC1}"/>
              </a:ext>
            </a:extLst>
          </p:cNvPr>
          <p:cNvGraphicFramePr>
            <a:graphicFrameLocks noGrp="1"/>
          </p:cNvGraphicFramePr>
          <p:nvPr>
            <p:ph idx="1"/>
            <p:extLst>
              <p:ext uri="{D42A27DB-BD31-4B8C-83A1-F6EECF244321}">
                <p14:modId xmlns:p14="http://schemas.microsoft.com/office/powerpoint/2010/main" val="20293417"/>
              </p:ext>
            </p:extLst>
          </p:nvPr>
        </p:nvGraphicFramePr>
        <p:xfrm>
          <a:off x="275300" y="1071975"/>
          <a:ext cx="9355399" cy="4876064"/>
        </p:xfrm>
        <a:graphic>
          <a:graphicData uri="http://schemas.openxmlformats.org/drawingml/2006/table">
            <a:tbl>
              <a:tblPr>
                <a:tableStyleId>{5C22544A-7EE6-4342-B048-85BDC9FD1C3A}</a:tableStyleId>
              </a:tblPr>
              <a:tblGrid>
                <a:gridCol w="1352082">
                  <a:extLst>
                    <a:ext uri="{9D8B030D-6E8A-4147-A177-3AD203B41FA5}">
                      <a16:colId xmlns:a16="http://schemas.microsoft.com/office/drawing/2014/main" val="4258345205"/>
                    </a:ext>
                  </a:extLst>
                </a:gridCol>
                <a:gridCol w="1427664">
                  <a:extLst>
                    <a:ext uri="{9D8B030D-6E8A-4147-A177-3AD203B41FA5}">
                      <a16:colId xmlns:a16="http://schemas.microsoft.com/office/drawing/2014/main" val="3286688510"/>
                    </a:ext>
                  </a:extLst>
                </a:gridCol>
                <a:gridCol w="1274020">
                  <a:extLst>
                    <a:ext uri="{9D8B030D-6E8A-4147-A177-3AD203B41FA5}">
                      <a16:colId xmlns:a16="http://schemas.microsoft.com/office/drawing/2014/main" val="622372327"/>
                    </a:ext>
                  </a:extLst>
                </a:gridCol>
                <a:gridCol w="1606502">
                  <a:extLst>
                    <a:ext uri="{9D8B030D-6E8A-4147-A177-3AD203B41FA5}">
                      <a16:colId xmlns:a16="http://schemas.microsoft.com/office/drawing/2014/main" val="3087533476"/>
                    </a:ext>
                  </a:extLst>
                </a:gridCol>
                <a:gridCol w="2320665">
                  <a:extLst>
                    <a:ext uri="{9D8B030D-6E8A-4147-A177-3AD203B41FA5}">
                      <a16:colId xmlns:a16="http://schemas.microsoft.com/office/drawing/2014/main" val="1788677237"/>
                    </a:ext>
                  </a:extLst>
                </a:gridCol>
                <a:gridCol w="1374466">
                  <a:extLst>
                    <a:ext uri="{9D8B030D-6E8A-4147-A177-3AD203B41FA5}">
                      <a16:colId xmlns:a16="http://schemas.microsoft.com/office/drawing/2014/main" val="1024910409"/>
                    </a:ext>
                  </a:extLst>
                </a:gridCol>
              </a:tblGrid>
              <a:tr h="330329">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社名・店舗名</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住　　所</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電　　話</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事業内容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提供可能なサービス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rPr>
                        <a:t>ちょっとひとこと</a:t>
                      </a: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extLst>
                  <a:ext uri="{0D108BD9-81ED-4DB2-BD59-A6C34878D82A}">
                    <a16:rowId xmlns:a16="http://schemas.microsoft.com/office/drawing/2014/main" val="3449176027"/>
                  </a:ext>
                </a:extLst>
              </a:tr>
              <a:tr h="1380976">
                <a:tc>
                  <a:txBody>
                    <a:bodyPr/>
                    <a:lstStyle/>
                    <a:p>
                      <a:pPr algn="l" fontAlgn="ctr"/>
                      <a:r>
                        <a:rPr lang="en-US" altLang="ja-JP" sz="9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JA</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めぐみの</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介護サービス</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中濃営業所</a:t>
                      </a:r>
                      <a:endParaRPr lang="ja-JP" altLang="en-US" sz="9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zh-TW"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関市若草通１－１</a:t>
                      </a:r>
                      <a:endParaRPr lang="en-US" altLang="zh-TW"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 ０５７５－</a:t>
                      </a:r>
                      <a:endParaRPr lang="en-US" altLang="ja-JP"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　　２３－８１５７</a:t>
                      </a: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福祉用具レンタル・販売</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住宅改修工事</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（手すり取付等）</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介護用品販売</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〇福祉用具レンタル・販売</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（介護保険適用、その他）</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〇自費レンタル（要件あり）</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電動ベッド</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1,500</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円～</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月等</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福祉用具専門相談員がご自宅へ</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無料相談に伺います。</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住みなれた家を住</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みやすく。</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お気軽にご相談く</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ださい。</a:t>
                      </a: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4540792"/>
                  </a:ext>
                </a:extLst>
              </a:tr>
              <a:tr h="1899821">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（株）スマイリープ</a:t>
                      </a: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岐阜市鏡島精華</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１－６－１２</a:t>
                      </a: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０５８－</a:t>
                      </a:r>
                      <a:endParaRPr lang="en-US" altLang="ja-JP"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　 ２５５－２５１０</a:t>
                      </a: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福祉用具レンタル</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介護用品販売</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住宅改修工事</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〇自費ベッドレンタル</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２モーター（背上げ、高さ調節）</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1,500</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円</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月（ベッド本体、サイド　</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レール２本、マットレス）</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〇自費車いすレンタル</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1</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000</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円</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月（自走式、介助式）</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対象は介護保険を申請されてい　</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る方、これから申請される方となり</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ます。弊社でレンタルされている方</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は金額相談にのります。</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ご利用者様のより</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良い生活のため、ご</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要望をしっかり把握し </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柔軟に対応します。</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ご不明な点はお気 </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軽にお問合せ下さい。</a:t>
                      </a: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039036"/>
                  </a:ext>
                </a:extLst>
              </a:tr>
              <a:tr h="1264938">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（株）五月商店</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各務原店</a:t>
                      </a: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zh-TW"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各務原市鵜沼古市場</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２丁目５６番地３</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０５８ー</a:t>
                      </a:r>
                      <a:endParaRPr lang="en-US" altLang="ja-JP"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   ３８４－０２３１</a:t>
                      </a:r>
                      <a:endParaRPr lang="en-US" altLang="ja-JP"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福祉用具レンタル、販売</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介護用品販売</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住宅改修、リフォーム工事</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医療機器販売</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〇福祉用具　介護保険レンタル、</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自費レンタル</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〇１か月応援サービス（無料でレンタル</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サービスをお試しできます）</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〇介護リフォームとともに、一般フォー　</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ムも承っています。</a:t>
                      </a: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６０周年の会社で、</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お客様に安心便利、</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また自立支援を応</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援する会社です。</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2898607"/>
                  </a:ext>
                </a:extLst>
              </a:tr>
            </a:tbl>
          </a:graphicData>
        </a:graphic>
      </p:graphicFrame>
      <p:sp>
        <p:nvSpPr>
          <p:cNvPr id="8" name="フッター プレースホルダー 6">
            <a:extLst>
              <a:ext uri="{FF2B5EF4-FFF2-40B4-BE49-F238E27FC236}">
                <a16:creationId xmlns:a16="http://schemas.microsoft.com/office/drawing/2014/main" id="{4F561672-C16F-4938-8859-05272AC87A48}"/>
              </a:ext>
            </a:extLst>
          </p:cNvPr>
          <p:cNvSpPr>
            <a:spLocks noGrp="1"/>
          </p:cNvSpPr>
          <p:nvPr>
            <p:ph type="ftr" sz="quarter" idx="11"/>
          </p:nvPr>
        </p:nvSpPr>
        <p:spPr>
          <a:xfrm>
            <a:off x="3281363" y="6356352"/>
            <a:ext cx="3343275" cy="365125"/>
          </a:xfrm>
        </p:spPr>
        <p:txBody>
          <a:bodyPr/>
          <a:lstStyle/>
          <a:p>
            <a:r>
              <a:rPr lang="ja-JP" altLang="en-US" b="1" dirty="0">
                <a:solidFill>
                  <a:schemeClr val="tx1"/>
                </a:solidFill>
              </a:rPr>
              <a:t>２５</a:t>
            </a:r>
            <a:endParaRPr lang="en-US" b="1" dirty="0">
              <a:solidFill>
                <a:schemeClr val="tx1"/>
              </a:solidFill>
            </a:endParaRPr>
          </a:p>
        </p:txBody>
      </p:sp>
    </p:spTree>
    <p:extLst>
      <p:ext uri="{BB962C8B-B14F-4D97-AF65-F5344CB8AC3E}">
        <p14:creationId xmlns:p14="http://schemas.microsoft.com/office/powerpoint/2010/main" val="265028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4DF56D1F-2646-453E-B35A-3BA21A5AEEF7}"/>
              </a:ext>
            </a:extLst>
          </p:cNvPr>
          <p:cNvSpPr>
            <a:spLocks noGrp="1"/>
          </p:cNvSpPr>
          <p:nvPr>
            <p:ph type="title"/>
          </p:nvPr>
        </p:nvSpPr>
        <p:spPr>
          <a:xfrm>
            <a:off x="275300" y="228921"/>
            <a:ext cx="4856086" cy="669892"/>
          </a:xfrm>
        </p:spPr>
        <p:txBody>
          <a:bodyPr>
            <a:normAutofit fontScale="90000"/>
          </a:bodyPr>
          <a:lstStyle/>
          <a:p>
            <a:r>
              <a:rPr kumimoji="1" lang="ja-JP" altLang="en-US" dirty="0">
                <a:solidFill>
                  <a:schemeClr val="tx1"/>
                </a:solidFill>
                <a:latin typeface="AR P丸ゴシック体E" panose="020F0900000000000000" pitchFamily="50" charset="-128"/>
                <a:ea typeface="AR P丸ゴシック体E" panose="020F0900000000000000" pitchFamily="50" charset="-128"/>
              </a:rPr>
              <a:t>福祉用具レンタル④</a:t>
            </a:r>
          </a:p>
        </p:txBody>
      </p:sp>
      <p:graphicFrame>
        <p:nvGraphicFramePr>
          <p:cNvPr id="6" name="コンテンツ プレースホルダー 1">
            <a:extLst>
              <a:ext uri="{FF2B5EF4-FFF2-40B4-BE49-F238E27FC236}">
                <a16:creationId xmlns:a16="http://schemas.microsoft.com/office/drawing/2014/main" id="{F49ABE8D-A8E4-410E-9641-4A30E889AAC1}"/>
              </a:ext>
            </a:extLst>
          </p:cNvPr>
          <p:cNvGraphicFramePr>
            <a:graphicFrameLocks noGrp="1"/>
          </p:cNvGraphicFramePr>
          <p:nvPr>
            <p:ph idx="1"/>
            <p:extLst>
              <p:ext uri="{D42A27DB-BD31-4B8C-83A1-F6EECF244321}">
                <p14:modId xmlns:p14="http://schemas.microsoft.com/office/powerpoint/2010/main" val="135068448"/>
              </p:ext>
            </p:extLst>
          </p:nvPr>
        </p:nvGraphicFramePr>
        <p:xfrm>
          <a:off x="275300" y="1916277"/>
          <a:ext cx="9355399" cy="1711305"/>
        </p:xfrm>
        <a:graphic>
          <a:graphicData uri="http://schemas.openxmlformats.org/drawingml/2006/table">
            <a:tbl>
              <a:tblPr>
                <a:tableStyleId>{5C22544A-7EE6-4342-B048-85BDC9FD1C3A}</a:tableStyleId>
              </a:tblPr>
              <a:tblGrid>
                <a:gridCol w="1352082">
                  <a:extLst>
                    <a:ext uri="{9D8B030D-6E8A-4147-A177-3AD203B41FA5}">
                      <a16:colId xmlns:a16="http://schemas.microsoft.com/office/drawing/2014/main" val="4258345205"/>
                    </a:ext>
                  </a:extLst>
                </a:gridCol>
                <a:gridCol w="1427664">
                  <a:extLst>
                    <a:ext uri="{9D8B030D-6E8A-4147-A177-3AD203B41FA5}">
                      <a16:colId xmlns:a16="http://schemas.microsoft.com/office/drawing/2014/main" val="3286688510"/>
                    </a:ext>
                  </a:extLst>
                </a:gridCol>
                <a:gridCol w="1274020">
                  <a:extLst>
                    <a:ext uri="{9D8B030D-6E8A-4147-A177-3AD203B41FA5}">
                      <a16:colId xmlns:a16="http://schemas.microsoft.com/office/drawing/2014/main" val="622372327"/>
                    </a:ext>
                  </a:extLst>
                </a:gridCol>
                <a:gridCol w="1606502">
                  <a:extLst>
                    <a:ext uri="{9D8B030D-6E8A-4147-A177-3AD203B41FA5}">
                      <a16:colId xmlns:a16="http://schemas.microsoft.com/office/drawing/2014/main" val="3087533476"/>
                    </a:ext>
                  </a:extLst>
                </a:gridCol>
                <a:gridCol w="2250671">
                  <a:extLst>
                    <a:ext uri="{9D8B030D-6E8A-4147-A177-3AD203B41FA5}">
                      <a16:colId xmlns:a16="http://schemas.microsoft.com/office/drawing/2014/main" val="1788677237"/>
                    </a:ext>
                  </a:extLst>
                </a:gridCol>
                <a:gridCol w="1444460">
                  <a:extLst>
                    <a:ext uri="{9D8B030D-6E8A-4147-A177-3AD203B41FA5}">
                      <a16:colId xmlns:a16="http://schemas.microsoft.com/office/drawing/2014/main" val="1024910409"/>
                    </a:ext>
                  </a:extLst>
                </a:gridCol>
              </a:tblGrid>
              <a:tr h="330329">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社名・店舗名</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住　　所</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電　　話</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事業内容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提供可能なサービス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rPr>
                        <a:t>ちょっとひとこと</a:t>
                      </a: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extLst>
                  <a:ext uri="{0D108BD9-81ED-4DB2-BD59-A6C34878D82A}">
                    <a16:rowId xmlns:a16="http://schemas.microsoft.com/office/drawing/2014/main" val="3449176027"/>
                  </a:ext>
                </a:extLst>
              </a:tr>
              <a:tr h="1380976">
                <a:tc>
                  <a:txBody>
                    <a:bodyPr/>
                    <a:lstStyle/>
                    <a:p>
                      <a:pPr algn="l" fontAlgn="ctr"/>
                      <a:r>
                        <a:rPr lang="ja-JP" altLang="en-US" sz="900" b="0" i="0" u="none" strike="noStrike" dirty="0">
                          <a:solidFill>
                            <a:srgbClr val="000000"/>
                          </a:solidFill>
                          <a:effectLst/>
                          <a:latin typeface="AR P丸ゴシック体M" panose="020B0600010101010101" pitchFamily="50" charset="-128"/>
                          <a:ea typeface="AR P丸ゴシック体M" panose="020B0600010101010101" pitchFamily="50" charset="-128"/>
                        </a:rPr>
                        <a:t>  特定非営利活動法人　</a:t>
                      </a:r>
                      <a:endParaRPr lang="en-US" altLang="ja-JP" sz="9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900" b="0" i="0" u="none" strike="noStrike" dirty="0">
                          <a:solidFill>
                            <a:srgbClr val="000000"/>
                          </a:solidFill>
                          <a:effectLst/>
                          <a:latin typeface="AR P丸ゴシック体M" panose="020B0600010101010101" pitchFamily="50" charset="-128"/>
                          <a:ea typeface="AR P丸ゴシック体M" panose="020B0600010101010101" pitchFamily="50" charset="-128"/>
                        </a:rPr>
                        <a:t>  コンフォートケア</a:t>
                      </a:r>
                      <a:endParaRPr lang="en-US" altLang="ja-JP" sz="9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羽島市竹鼻町狐穴字</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下土手</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1597</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番地１</a:t>
                      </a:r>
                      <a:endParaRPr lang="en-US" altLang="zh-TW"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 ０５８</a:t>
                      </a:r>
                      <a:endParaRPr lang="en-US" altLang="ja-JP"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　－２１３－５１０３</a:t>
                      </a: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福祉用具のレンタル・販売</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住宅改修</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自費レンタル可能</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電動ベット一式   １</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０００円</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月</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車いす　　　　   ５００円</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月　　       </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エアマット　　   ４</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５００円</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月</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基本的に介護保険を申請されてい  </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る方、もしくは、これから申請をさ</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れる方でお願いしております。</a:t>
                      </a: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迅速な対応を心掛けております。ご不明な点はお気軽</a:t>
                      </a:r>
                      <a:r>
                        <a:rPr lang="ja-JP" altLang="en-US" sz="1100" b="0" i="0" u="none" strike="noStrike">
                          <a:solidFill>
                            <a:srgbClr val="000000"/>
                          </a:solidFill>
                          <a:effectLst/>
                          <a:latin typeface="AR P丸ゴシック体M" panose="020B0600010101010101" pitchFamily="50" charset="-128"/>
                          <a:ea typeface="AR P丸ゴシック体M" panose="020B0600010101010101" pitchFamily="50" charset="-128"/>
                        </a:rPr>
                        <a:t>にお問合わせ下さい。</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4540792"/>
                  </a:ext>
                </a:extLst>
              </a:tr>
            </a:tbl>
          </a:graphicData>
        </a:graphic>
      </p:graphicFrame>
      <p:sp>
        <p:nvSpPr>
          <p:cNvPr id="8" name="フッター プレースホルダー 6">
            <a:extLst>
              <a:ext uri="{FF2B5EF4-FFF2-40B4-BE49-F238E27FC236}">
                <a16:creationId xmlns:a16="http://schemas.microsoft.com/office/drawing/2014/main" id="{4F561672-C16F-4938-8859-05272AC87A48}"/>
              </a:ext>
            </a:extLst>
          </p:cNvPr>
          <p:cNvSpPr>
            <a:spLocks noGrp="1"/>
          </p:cNvSpPr>
          <p:nvPr>
            <p:ph type="ftr" sz="quarter" idx="11"/>
          </p:nvPr>
        </p:nvSpPr>
        <p:spPr>
          <a:xfrm>
            <a:off x="3281363" y="6356352"/>
            <a:ext cx="3343275" cy="365125"/>
          </a:xfrm>
        </p:spPr>
        <p:txBody>
          <a:bodyPr/>
          <a:lstStyle/>
          <a:p>
            <a:r>
              <a:rPr lang="ja-JP" altLang="en-US" b="1" dirty="0">
                <a:solidFill>
                  <a:schemeClr val="tx1"/>
                </a:solidFill>
              </a:rPr>
              <a:t>２６</a:t>
            </a:r>
            <a:endParaRPr lang="en-US" b="1" dirty="0">
              <a:solidFill>
                <a:schemeClr val="tx1"/>
              </a:solidFill>
            </a:endParaRPr>
          </a:p>
        </p:txBody>
      </p:sp>
    </p:spTree>
    <p:extLst>
      <p:ext uri="{BB962C8B-B14F-4D97-AF65-F5344CB8AC3E}">
        <p14:creationId xmlns:p14="http://schemas.microsoft.com/office/powerpoint/2010/main" val="1982866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41B1F1-C172-46F9-8A98-2558EC880CEE}"/>
              </a:ext>
            </a:extLst>
          </p:cNvPr>
          <p:cNvSpPr>
            <a:spLocks noGrp="1"/>
          </p:cNvSpPr>
          <p:nvPr>
            <p:ph type="title"/>
          </p:nvPr>
        </p:nvSpPr>
        <p:spPr>
          <a:xfrm>
            <a:off x="568934" y="1050527"/>
            <a:ext cx="1381911" cy="828581"/>
          </a:xfrm>
        </p:spPr>
        <p:txBody>
          <a:bodyPr>
            <a:normAutofit fontScale="90000"/>
          </a:bodyPr>
          <a:lstStyle/>
          <a:p>
            <a:r>
              <a:rPr kumimoji="1" lang="ja-JP" altLang="en-US" dirty="0">
                <a:latin typeface="AR P丸ゴシック体E" panose="020F0900000000000000" pitchFamily="50" charset="-128"/>
                <a:ea typeface="AR P丸ゴシック体E" panose="020F0900000000000000" pitchFamily="50" charset="-128"/>
              </a:rPr>
              <a:t>目 次</a:t>
            </a:r>
          </a:p>
        </p:txBody>
      </p:sp>
      <p:sp>
        <p:nvSpPr>
          <p:cNvPr id="3" name="コンテンツ プレースホルダー 2">
            <a:extLst>
              <a:ext uri="{FF2B5EF4-FFF2-40B4-BE49-F238E27FC236}">
                <a16:creationId xmlns:a16="http://schemas.microsoft.com/office/drawing/2014/main" id="{CAAEB177-0D39-4DD6-8460-9EB17F0B0BB4}"/>
              </a:ext>
            </a:extLst>
          </p:cNvPr>
          <p:cNvSpPr>
            <a:spLocks noGrp="1"/>
          </p:cNvSpPr>
          <p:nvPr>
            <p:ph idx="1"/>
          </p:nvPr>
        </p:nvSpPr>
        <p:spPr>
          <a:xfrm>
            <a:off x="626639" y="1995396"/>
            <a:ext cx="8948461" cy="2816718"/>
          </a:xfrm>
        </p:spPr>
        <p:txBody>
          <a:bodyPr>
            <a:normAutofit fontScale="85000" lnSpcReduction="10000"/>
          </a:bodyPr>
          <a:lstStyle/>
          <a:p>
            <a:pPr marL="0" indent="0">
              <a:buNone/>
            </a:pPr>
            <a:r>
              <a:rPr kumimoji="1" lang="ja-JP" altLang="en-US" dirty="0">
                <a:latin typeface="AR P丸ゴシック体E" panose="020F0900000000000000" pitchFamily="50" charset="-128"/>
                <a:ea typeface="AR P丸ゴシック体E" panose="020F0900000000000000" pitchFamily="50" charset="-128"/>
              </a:rPr>
              <a:t>介護タクシー          </a:t>
            </a:r>
            <a:r>
              <a:rPr kumimoji="1" lang="en-US" altLang="ja-JP" dirty="0">
                <a:latin typeface="AR P丸ゴシック体E" panose="020F0900000000000000" pitchFamily="50" charset="-128"/>
                <a:ea typeface="AR P丸ゴシック体E" panose="020F0900000000000000" pitchFamily="50" charset="-128"/>
              </a:rPr>
              <a:t>P1</a:t>
            </a:r>
            <a:r>
              <a:rPr kumimoji="1" lang="ja-JP" altLang="en-US" dirty="0">
                <a:latin typeface="AR P丸ゴシック体E" panose="020F0900000000000000" pitchFamily="50" charset="-128"/>
                <a:ea typeface="AR P丸ゴシック体E" panose="020F0900000000000000" pitchFamily="50" charset="-128"/>
              </a:rPr>
              <a:t>　　     </a:t>
            </a:r>
            <a:r>
              <a:rPr lang="ja-JP" altLang="en-US" dirty="0">
                <a:latin typeface="AR P丸ゴシック体E" panose="020F0900000000000000" pitchFamily="50" charset="-128"/>
                <a:ea typeface="AR P丸ゴシック体E" panose="020F0900000000000000" pitchFamily="50" charset="-128"/>
              </a:rPr>
              <a:t>配食・食生活サポート           </a:t>
            </a:r>
            <a:r>
              <a:rPr lang="en-US" altLang="ja-JP" dirty="0">
                <a:latin typeface="AR P丸ゴシック体E" panose="020F0900000000000000" pitchFamily="50" charset="-128"/>
                <a:ea typeface="AR P丸ゴシック体E" panose="020F0900000000000000" pitchFamily="50" charset="-128"/>
              </a:rPr>
              <a:t>P</a:t>
            </a:r>
            <a:r>
              <a:rPr lang="ja-JP" altLang="en-US" dirty="0">
                <a:latin typeface="AR P丸ゴシック体E" panose="020F0900000000000000" pitchFamily="50" charset="-128"/>
                <a:ea typeface="AR P丸ゴシック体E" panose="020F0900000000000000" pitchFamily="50" charset="-128"/>
              </a:rPr>
              <a:t>１</a:t>
            </a:r>
            <a:r>
              <a:rPr lang="en-US" altLang="ja-JP" dirty="0">
                <a:latin typeface="AR P丸ゴシック体E" panose="020F0900000000000000" pitchFamily="50" charset="-128"/>
                <a:ea typeface="AR P丸ゴシック体E" panose="020F0900000000000000" pitchFamily="50" charset="-128"/>
              </a:rPr>
              <a:t>3</a:t>
            </a:r>
            <a:r>
              <a:rPr lang="ja-JP" altLang="en-US" dirty="0">
                <a:latin typeface="AR P丸ゴシック体E" panose="020F0900000000000000" pitchFamily="50" charset="-128"/>
                <a:ea typeface="AR P丸ゴシック体E" panose="020F0900000000000000" pitchFamily="50" charset="-128"/>
              </a:rPr>
              <a:t>　　</a:t>
            </a:r>
            <a:endParaRPr kumimoji="1" lang="en-US" altLang="ja-JP" dirty="0">
              <a:latin typeface="AR P丸ゴシック体E" panose="020F0900000000000000" pitchFamily="50" charset="-128"/>
              <a:ea typeface="AR P丸ゴシック体E" panose="020F0900000000000000" pitchFamily="50" charset="-128"/>
            </a:endParaRPr>
          </a:p>
          <a:p>
            <a:pPr marL="0" indent="0">
              <a:buNone/>
            </a:pPr>
            <a:r>
              <a:rPr lang="ja-JP" altLang="en-US" dirty="0">
                <a:latin typeface="AR P丸ゴシック体E" panose="020F0900000000000000" pitchFamily="50" charset="-128"/>
                <a:ea typeface="AR P丸ゴシック体E" panose="020F0900000000000000" pitchFamily="50" charset="-128"/>
              </a:rPr>
              <a:t>福祉車両レンタル    </a:t>
            </a:r>
            <a:r>
              <a:rPr lang="en-US" altLang="ja-JP" dirty="0">
                <a:latin typeface="AR P丸ゴシック体E" panose="020F0900000000000000" pitchFamily="50" charset="-128"/>
                <a:ea typeface="AR P丸ゴシック体E" panose="020F0900000000000000" pitchFamily="50" charset="-128"/>
              </a:rPr>
              <a:t>P2</a:t>
            </a:r>
            <a:r>
              <a:rPr lang="ja-JP" altLang="en-US" dirty="0">
                <a:latin typeface="AR P丸ゴシック体E" panose="020F0900000000000000" pitchFamily="50" charset="-128"/>
                <a:ea typeface="AR P丸ゴシック体E" panose="020F0900000000000000" pitchFamily="50" charset="-128"/>
              </a:rPr>
              <a:t>　 　　生活支援サービス（有料）      </a:t>
            </a:r>
            <a:r>
              <a:rPr lang="en-US" altLang="ja-JP" dirty="0">
                <a:latin typeface="AR P丸ゴシック体E" panose="020F0900000000000000" pitchFamily="50" charset="-128"/>
                <a:ea typeface="AR P丸ゴシック体E" panose="020F0900000000000000" pitchFamily="50" charset="-128"/>
              </a:rPr>
              <a:t>P</a:t>
            </a:r>
            <a:r>
              <a:rPr lang="ja-JP" altLang="en-US" dirty="0">
                <a:latin typeface="AR P丸ゴシック体E" panose="020F0900000000000000" pitchFamily="50" charset="-128"/>
                <a:ea typeface="AR P丸ゴシック体E" panose="020F0900000000000000" pitchFamily="50" charset="-128"/>
              </a:rPr>
              <a:t>１</a:t>
            </a:r>
            <a:r>
              <a:rPr lang="en-US" altLang="ja-JP" dirty="0">
                <a:latin typeface="AR P丸ゴシック体E" panose="020F0900000000000000" pitchFamily="50" charset="-128"/>
                <a:ea typeface="AR P丸ゴシック体E" panose="020F0900000000000000" pitchFamily="50" charset="-128"/>
              </a:rPr>
              <a:t>6</a:t>
            </a:r>
          </a:p>
          <a:p>
            <a:pPr marL="0" indent="0">
              <a:buNone/>
            </a:pPr>
            <a:r>
              <a:rPr lang="ja-JP" altLang="en-US" dirty="0">
                <a:latin typeface="AR P丸ゴシック体E" panose="020F0900000000000000" pitchFamily="50" charset="-128"/>
                <a:ea typeface="AR P丸ゴシック体E" panose="020F0900000000000000" pitchFamily="50" charset="-128"/>
              </a:rPr>
              <a:t>スーパー                </a:t>
            </a:r>
            <a:r>
              <a:rPr lang="en-US" altLang="ja-JP" dirty="0">
                <a:latin typeface="AR P丸ゴシック体E" panose="020F0900000000000000" pitchFamily="50" charset="-128"/>
                <a:ea typeface="AR P丸ゴシック体E" panose="020F0900000000000000" pitchFamily="50" charset="-128"/>
              </a:rPr>
              <a:t>P3</a:t>
            </a:r>
            <a:r>
              <a:rPr lang="ja-JP" altLang="en-US" dirty="0">
                <a:latin typeface="AR P丸ゴシック体E" panose="020F0900000000000000" pitchFamily="50" charset="-128"/>
                <a:ea typeface="AR P丸ゴシック体E" panose="020F0900000000000000" pitchFamily="50" charset="-128"/>
              </a:rPr>
              <a:t>　　　 訪問看護等事業所（市外）     </a:t>
            </a:r>
            <a:r>
              <a:rPr lang="en-US" altLang="ja-JP" dirty="0">
                <a:latin typeface="AR P丸ゴシック体E" panose="020F0900000000000000" pitchFamily="50" charset="-128"/>
                <a:ea typeface="AR P丸ゴシック体E" panose="020F0900000000000000" pitchFamily="50" charset="-128"/>
              </a:rPr>
              <a:t>P22</a:t>
            </a:r>
          </a:p>
          <a:p>
            <a:pPr marL="0" indent="0">
              <a:buNone/>
            </a:pPr>
            <a:r>
              <a:rPr lang="ja-JP" altLang="en-US" dirty="0">
                <a:latin typeface="AR P丸ゴシック体E" panose="020F0900000000000000" pitchFamily="50" charset="-128"/>
                <a:ea typeface="AR P丸ゴシック体E" panose="020F0900000000000000" pitchFamily="50" charset="-128"/>
              </a:rPr>
              <a:t>電器店                   </a:t>
            </a:r>
            <a:r>
              <a:rPr lang="en-US" altLang="ja-JP" dirty="0">
                <a:latin typeface="AR P丸ゴシック体E" panose="020F0900000000000000" pitchFamily="50" charset="-128"/>
                <a:ea typeface="AR P丸ゴシック体E" panose="020F0900000000000000" pitchFamily="50" charset="-128"/>
              </a:rPr>
              <a:t>P5</a:t>
            </a:r>
            <a:r>
              <a:rPr lang="ja-JP" altLang="en-US" dirty="0">
                <a:latin typeface="AR P丸ゴシック体E" panose="020F0900000000000000" pitchFamily="50" charset="-128"/>
                <a:ea typeface="AR P丸ゴシック体E" panose="020F0900000000000000" pitchFamily="50" charset="-128"/>
              </a:rPr>
              <a:t>　　　 福祉用具（レンタル）　　　   </a:t>
            </a:r>
            <a:r>
              <a:rPr lang="en-US" altLang="ja-JP" dirty="0">
                <a:latin typeface="AR P丸ゴシック体E" panose="020F0900000000000000" pitchFamily="50" charset="-128"/>
                <a:ea typeface="AR P丸ゴシック体E" panose="020F0900000000000000" pitchFamily="50" charset="-128"/>
              </a:rPr>
              <a:t>P23</a:t>
            </a:r>
            <a:endParaRPr kumimoji="1" lang="en-US" altLang="ja-JP" dirty="0">
              <a:latin typeface="AR P丸ゴシック体E" panose="020F0900000000000000" pitchFamily="50" charset="-128"/>
              <a:ea typeface="AR P丸ゴシック体E" panose="020F0900000000000000" pitchFamily="50" charset="-128"/>
            </a:endParaRPr>
          </a:p>
          <a:p>
            <a:pPr marL="0" indent="0">
              <a:buNone/>
            </a:pPr>
            <a:r>
              <a:rPr kumimoji="1" lang="ja-JP" altLang="en-US" dirty="0">
                <a:latin typeface="AR P丸ゴシック体E" panose="020F0900000000000000" pitchFamily="50" charset="-128"/>
                <a:ea typeface="AR P丸ゴシック体E" panose="020F0900000000000000" pitchFamily="50" charset="-128"/>
              </a:rPr>
              <a:t>理美容                   </a:t>
            </a:r>
            <a:r>
              <a:rPr kumimoji="1" lang="en-US" altLang="ja-JP" dirty="0">
                <a:latin typeface="AR P丸ゴシック体E" panose="020F0900000000000000" pitchFamily="50" charset="-128"/>
                <a:ea typeface="AR P丸ゴシック体E" panose="020F0900000000000000" pitchFamily="50" charset="-128"/>
              </a:rPr>
              <a:t>P</a:t>
            </a:r>
            <a:r>
              <a:rPr lang="en-US" altLang="ja-JP" dirty="0">
                <a:latin typeface="AR P丸ゴシック体E" panose="020F0900000000000000" pitchFamily="50" charset="-128"/>
                <a:ea typeface="AR P丸ゴシック体E" panose="020F0900000000000000" pitchFamily="50" charset="-128"/>
              </a:rPr>
              <a:t>6</a:t>
            </a:r>
            <a:r>
              <a:rPr kumimoji="1" lang="ja-JP" altLang="en-US" dirty="0">
                <a:latin typeface="AR P丸ゴシック体E" panose="020F0900000000000000" pitchFamily="50" charset="-128"/>
                <a:ea typeface="AR P丸ゴシック体E" panose="020F0900000000000000" pitchFamily="50" charset="-128"/>
              </a:rPr>
              <a:t>　　　 </a:t>
            </a:r>
            <a:r>
              <a:rPr lang="ja-JP" altLang="en-US" dirty="0">
                <a:latin typeface="AR P丸ゴシック体E" panose="020F0900000000000000" pitchFamily="50" charset="-128"/>
                <a:ea typeface="AR P丸ゴシック体E" panose="020F0900000000000000" pitchFamily="50" charset="-128"/>
              </a:rPr>
              <a:t>ペットホテル・代行サービス  </a:t>
            </a:r>
            <a:r>
              <a:rPr lang="en-US" altLang="ja-JP" dirty="0">
                <a:latin typeface="AR P丸ゴシック体E" panose="020F0900000000000000" pitchFamily="50" charset="-128"/>
                <a:ea typeface="AR P丸ゴシック体E" panose="020F0900000000000000" pitchFamily="50" charset="-128"/>
              </a:rPr>
              <a:t>P27</a:t>
            </a:r>
            <a:endParaRPr kumimoji="1" lang="en-US" altLang="ja-JP" dirty="0">
              <a:latin typeface="AR P丸ゴシック体E" panose="020F0900000000000000" pitchFamily="50" charset="-128"/>
              <a:ea typeface="AR P丸ゴシック体E" panose="020F0900000000000000" pitchFamily="50" charset="-128"/>
            </a:endParaRPr>
          </a:p>
          <a:p>
            <a:pPr marL="0" indent="0">
              <a:buNone/>
            </a:pPr>
            <a:r>
              <a:rPr kumimoji="1" lang="en-US" altLang="ja-JP" dirty="0">
                <a:latin typeface="AR P丸ゴシック体E" panose="020F0900000000000000" pitchFamily="50" charset="-128"/>
                <a:ea typeface="AR P丸ゴシック体E" panose="020F0900000000000000" pitchFamily="50" charset="-128"/>
              </a:rPr>
              <a:t>SOS</a:t>
            </a:r>
            <a:r>
              <a:rPr kumimoji="1" lang="ja-JP" altLang="en-US" dirty="0">
                <a:latin typeface="AR P丸ゴシック体E" panose="020F0900000000000000" pitchFamily="50" charset="-128"/>
                <a:ea typeface="AR P丸ゴシック体E" panose="020F0900000000000000" pitchFamily="50" charset="-128"/>
              </a:rPr>
              <a:t>・ライフライン  </a:t>
            </a:r>
            <a:r>
              <a:rPr kumimoji="1" lang="en-US" altLang="ja-JP" dirty="0">
                <a:latin typeface="AR P丸ゴシック体E" panose="020F0900000000000000" pitchFamily="50" charset="-128"/>
                <a:ea typeface="AR P丸ゴシック体E" panose="020F0900000000000000" pitchFamily="50" charset="-128"/>
              </a:rPr>
              <a:t>P</a:t>
            </a:r>
            <a:r>
              <a:rPr kumimoji="1" lang="ja-JP" altLang="en-US" dirty="0">
                <a:latin typeface="AR P丸ゴシック体E" panose="020F0900000000000000" pitchFamily="50" charset="-128"/>
                <a:ea typeface="AR P丸ゴシック体E" panose="020F0900000000000000" pitchFamily="50" charset="-128"/>
              </a:rPr>
              <a:t>１</a:t>
            </a:r>
            <a:r>
              <a:rPr kumimoji="1" lang="en-US" altLang="ja-JP" dirty="0">
                <a:latin typeface="AR P丸ゴシック体E" panose="020F0900000000000000" pitchFamily="50" charset="-128"/>
                <a:ea typeface="AR P丸ゴシック体E" panose="020F0900000000000000" pitchFamily="50" charset="-128"/>
              </a:rPr>
              <a:t>2</a:t>
            </a:r>
            <a:r>
              <a:rPr lang="ja-JP" altLang="en-US" dirty="0">
                <a:latin typeface="AR P丸ゴシック体E" panose="020F0900000000000000" pitchFamily="50" charset="-128"/>
                <a:ea typeface="AR P丸ゴシック体E" panose="020F0900000000000000" pitchFamily="50" charset="-128"/>
              </a:rPr>
              <a:t>　　    灯油配達　　　　　　　　 </a:t>
            </a:r>
            <a:r>
              <a:rPr lang="en-US" altLang="ja-JP">
                <a:latin typeface="AR P丸ゴシック体E" panose="020F0900000000000000" pitchFamily="50" charset="-128"/>
                <a:ea typeface="AR P丸ゴシック体E" panose="020F0900000000000000" pitchFamily="50" charset="-128"/>
              </a:rPr>
              <a:t>P2</a:t>
            </a:r>
            <a:r>
              <a:rPr lang="en-US" altLang="ja-JP" dirty="0">
                <a:latin typeface="AR P丸ゴシック体E" panose="020F0900000000000000" pitchFamily="50" charset="-128"/>
                <a:ea typeface="AR P丸ゴシック体E" panose="020F0900000000000000" pitchFamily="50" charset="-128"/>
              </a:rPr>
              <a:t>9</a:t>
            </a:r>
          </a:p>
          <a:p>
            <a:pPr marL="0" indent="0">
              <a:buNone/>
            </a:pPr>
            <a:endParaRPr lang="en-US" altLang="ja-JP" dirty="0">
              <a:latin typeface="AR P丸ゴシック体E" panose="020F0900000000000000" pitchFamily="50" charset="-128"/>
              <a:ea typeface="AR P丸ゴシック体E" panose="020F0900000000000000" pitchFamily="50" charset="-128"/>
            </a:endParaRPr>
          </a:p>
          <a:p>
            <a:pPr marL="0" indent="0">
              <a:buNone/>
            </a:pPr>
            <a:endParaRPr kumimoji="1" lang="en-US" altLang="ja-JP" dirty="0">
              <a:latin typeface="AR P丸ゴシック体E" panose="020F0900000000000000" pitchFamily="50" charset="-128"/>
              <a:ea typeface="AR P丸ゴシック体E" panose="020F0900000000000000" pitchFamily="50" charset="-128"/>
            </a:endParaRPr>
          </a:p>
          <a:p>
            <a:pPr marL="0" indent="0">
              <a:buNone/>
            </a:pPr>
            <a:endParaRPr kumimoji="1" lang="ja-JP" altLang="en-US" dirty="0">
              <a:latin typeface="AR P丸ゴシック体E" panose="020F0900000000000000" pitchFamily="50" charset="-128"/>
              <a:ea typeface="AR P丸ゴシック体E" panose="020F0900000000000000" pitchFamily="50" charset="-128"/>
            </a:endParaRPr>
          </a:p>
        </p:txBody>
      </p:sp>
      <p:pic>
        <p:nvPicPr>
          <p:cNvPr id="1028" name="Picture 4" descr="イラスト無料四つ葉 に対する画像結果">
            <a:extLst>
              <a:ext uri="{FF2B5EF4-FFF2-40B4-BE49-F238E27FC236}">
                <a16:creationId xmlns:a16="http://schemas.microsoft.com/office/drawing/2014/main" id="{82B54155-E056-4F70-B9B0-820EFC3614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292" y="4812114"/>
            <a:ext cx="1301553" cy="1301553"/>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7492759F-390C-4EA0-8557-DE4BE6E6BBB0}"/>
              </a:ext>
            </a:extLst>
          </p:cNvPr>
          <p:cNvSpPr txBox="1"/>
          <p:nvPr/>
        </p:nvSpPr>
        <p:spPr>
          <a:xfrm>
            <a:off x="5352127" y="5324028"/>
            <a:ext cx="3779668" cy="392415"/>
          </a:xfrm>
          <a:prstGeom prst="rect">
            <a:avLst/>
          </a:prstGeom>
          <a:noFill/>
        </p:spPr>
        <p:txBody>
          <a:bodyPr wrap="square" rtlCol="0">
            <a:spAutoFit/>
          </a:bodyPr>
          <a:lstStyle/>
          <a:p>
            <a:r>
              <a:rPr lang="en-US" altLang="ja-JP" sz="1950" dirty="0">
                <a:latin typeface="AR P丸ゴシック体M" panose="020B0600010101010101" pitchFamily="50" charset="-128"/>
                <a:ea typeface="AR P丸ゴシック体M" panose="020B0600010101010101" pitchFamily="50" charset="-128"/>
              </a:rPr>
              <a:t>※</a:t>
            </a:r>
            <a:r>
              <a:rPr lang="ja-JP" altLang="en-US" sz="1950" dirty="0">
                <a:latin typeface="AR P丸ゴシック体M" panose="020B0600010101010101" pitchFamily="50" charset="-128"/>
                <a:ea typeface="AR P丸ゴシック体M" panose="020B0600010101010101" pitchFamily="50" charset="-128"/>
              </a:rPr>
              <a:t>各項目及び各ページ内順不同</a:t>
            </a:r>
          </a:p>
        </p:txBody>
      </p:sp>
      <p:sp>
        <p:nvSpPr>
          <p:cNvPr id="7" name="テキスト ボックス 6">
            <a:extLst>
              <a:ext uri="{FF2B5EF4-FFF2-40B4-BE49-F238E27FC236}">
                <a16:creationId xmlns:a16="http://schemas.microsoft.com/office/drawing/2014/main" id="{DC60FC81-EE95-4DFA-861B-52BD9B0DF45F}"/>
              </a:ext>
            </a:extLst>
          </p:cNvPr>
          <p:cNvSpPr txBox="1"/>
          <p:nvPr/>
        </p:nvSpPr>
        <p:spPr>
          <a:xfrm>
            <a:off x="3092577" y="4105353"/>
            <a:ext cx="372218" cy="317459"/>
          </a:xfrm>
          <a:prstGeom prst="rect">
            <a:avLst/>
          </a:prstGeom>
          <a:noFill/>
        </p:spPr>
        <p:txBody>
          <a:bodyPr wrap="none" rtlCol="0">
            <a:spAutoFit/>
          </a:bodyPr>
          <a:lstStyle/>
          <a:p>
            <a:r>
              <a:rPr lang="en-US" altLang="ja-JP" sz="1463" dirty="0">
                <a:latin typeface="HG丸ｺﾞｼｯｸM-PRO" panose="020F0600000000000000" pitchFamily="50" charset="-128"/>
                <a:ea typeface="HG丸ｺﾞｼｯｸM-PRO" panose="020F0600000000000000" pitchFamily="50" charset="-128"/>
              </a:rPr>
              <a:t>…</a:t>
            </a:r>
            <a:endParaRPr lang="ja-JP" altLang="en-US" sz="1463" dirty="0">
              <a:latin typeface="HG丸ｺﾞｼｯｸM-PRO" panose="020F0600000000000000" pitchFamily="50" charset="-128"/>
              <a:ea typeface="HG丸ｺﾞｼｯｸM-PRO" panose="020F0600000000000000" pitchFamily="50" charset="-128"/>
            </a:endParaRPr>
          </a:p>
        </p:txBody>
      </p:sp>
      <p:sp>
        <p:nvSpPr>
          <p:cNvPr id="9" name="テキスト ボックス 8">
            <a:extLst>
              <a:ext uri="{FF2B5EF4-FFF2-40B4-BE49-F238E27FC236}">
                <a16:creationId xmlns:a16="http://schemas.microsoft.com/office/drawing/2014/main" id="{C5685F9D-97C8-4C20-A0D3-4DEE98585FA2}"/>
              </a:ext>
            </a:extLst>
          </p:cNvPr>
          <p:cNvSpPr txBox="1"/>
          <p:nvPr/>
        </p:nvSpPr>
        <p:spPr>
          <a:xfrm>
            <a:off x="8313334" y="3694991"/>
            <a:ext cx="372218" cy="317459"/>
          </a:xfrm>
          <a:prstGeom prst="rect">
            <a:avLst/>
          </a:prstGeom>
          <a:noFill/>
        </p:spPr>
        <p:txBody>
          <a:bodyPr wrap="none" rtlCol="0">
            <a:spAutoFit/>
          </a:bodyPr>
          <a:lstStyle/>
          <a:p>
            <a:r>
              <a:rPr lang="en-US" altLang="ja-JP" sz="1463" dirty="0">
                <a:latin typeface="HG丸ｺﾞｼｯｸM-PRO" panose="020F0600000000000000" pitchFamily="50" charset="-128"/>
                <a:ea typeface="HG丸ｺﾞｼｯｸM-PRO" panose="020F0600000000000000" pitchFamily="50" charset="-128"/>
              </a:rPr>
              <a:t>…</a:t>
            </a:r>
            <a:endParaRPr lang="ja-JP" altLang="en-US" sz="1463" dirty="0">
              <a:latin typeface="HG丸ｺﾞｼｯｸM-PRO" panose="020F0600000000000000" pitchFamily="50" charset="-128"/>
              <a:ea typeface="HG丸ｺﾞｼｯｸM-PRO" panose="020F0600000000000000" pitchFamily="50" charset="-128"/>
            </a:endParaRPr>
          </a:p>
        </p:txBody>
      </p:sp>
      <p:sp>
        <p:nvSpPr>
          <p:cNvPr id="10" name="テキスト ボックス 9">
            <a:extLst>
              <a:ext uri="{FF2B5EF4-FFF2-40B4-BE49-F238E27FC236}">
                <a16:creationId xmlns:a16="http://schemas.microsoft.com/office/drawing/2014/main" id="{FF96E2B9-10BD-422F-A5E8-1F6B605DF3FA}"/>
              </a:ext>
            </a:extLst>
          </p:cNvPr>
          <p:cNvSpPr txBox="1"/>
          <p:nvPr/>
        </p:nvSpPr>
        <p:spPr>
          <a:xfrm>
            <a:off x="2409146" y="1995396"/>
            <a:ext cx="934871" cy="317459"/>
          </a:xfrm>
          <a:prstGeom prst="rect">
            <a:avLst/>
          </a:prstGeom>
          <a:noFill/>
        </p:spPr>
        <p:txBody>
          <a:bodyPr wrap="none" rtlCol="0">
            <a:spAutoFit/>
          </a:bodyPr>
          <a:lstStyle/>
          <a:p>
            <a:r>
              <a:rPr lang="en-US" altLang="ja-JP" sz="1463" dirty="0">
                <a:latin typeface="HG丸ｺﾞｼｯｸM-PRO" panose="020F0600000000000000" pitchFamily="50" charset="-128"/>
                <a:ea typeface="HG丸ｺﾞｼｯｸM-PRO" panose="020F0600000000000000" pitchFamily="50" charset="-128"/>
              </a:rPr>
              <a:t>…………</a:t>
            </a:r>
            <a:endParaRPr lang="ja-JP" altLang="en-US" sz="1463" dirty="0">
              <a:latin typeface="HG丸ｺﾞｼｯｸM-PRO" panose="020F0600000000000000" pitchFamily="50" charset="-128"/>
              <a:ea typeface="HG丸ｺﾞｼｯｸM-PRO" panose="020F0600000000000000" pitchFamily="50" charset="-128"/>
            </a:endParaRPr>
          </a:p>
        </p:txBody>
      </p:sp>
      <p:sp>
        <p:nvSpPr>
          <p:cNvPr id="11" name="テキスト ボックス 10">
            <a:extLst>
              <a:ext uri="{FF2B5EF4-FFF2-40B4-BE49-F238E27FC236}">
                <a16:creationId xmlns:a16="http://schemas.microsoft.com/office/drawing/2014/main" id="{D508F3BA-9115-438C-A417-48E033380C55}"/>
              </a:ext>
            </a:extLst>
          </p:cNvPr>
          <p:cNvSpPr txBox="1"/>
          <p:nvPr/>
        </p:nvSpPr>
        <p:spPr>
          <a:xfrm>
            <a:off x="7696276" y="1970881"/>
            <a:ext cx="934871" cy="317459"/>
          </a:xfrm>
          <a:prstGeom prst="rect">
            <a:avLst/>
          </a:prstGeom>
          <a:noFill/>
        </p:spPr>
        <p:txBody>
          <a:bodyPr wrap="none" rtlCol="0">
            <a:spAutoFit/>
          </a:bodyPr>
          <a:lstStyle/>
          <a:p>
            <a:r>
              <a:rPr lang="en-US" altLang="ja-JP" sz="1463" dirty="0">
                <a:latin typeface="HG丸ｺﾞｼｯｸM-PRO" panose="020F0600000000000000" pitchFamily="50" charset="-128"/>
                <a:ea typeface="HG丸ｺﾞｼｯｸM-PRO" panose="020F0600000000000000" pitchFamily="50" charset="-128"/>
              </a:rPr>
              <a:t>…………</a:t>
            </a:r>
            <a:endParaRPr lang="ja-JP" altLang="en-US" sz="1463" dirty="0">
              <a:latin typeface="HG丸ｺﾞｼｯｸM-PRO" panose="020F0600000000000000" pitchFamily="50" charset="-128"/>
              <a:ea typeface="HG丸ｺﾞｼｯｸM-PRO" panose="020F0600000000000000" pitchFamily="50" charset="-128"/>
            </a:endParaRPr>
          </a:p>
        </p:txBody>
      </p:sp>
      <p:sp>
        <p:nvSpPr>
          <p:cNvPr id="12" name="テキスト ボックス 11">
            <a:extLst>
              <a:ext uri="{FF2B5EF4-FFF2-40B4-BE49-F238E27FC236}">
                <a16:creationId xmlns:a16="http://schemas.microsoft.com/office/drawing/2014/main" id="{2C2A96C5-4BC9-42E2-9007-800E0B7D9752}"/>
              </a:ext>
            </a:extLst>
          </p:cNvPr>
          <p:cNvSpPr txBox="1"/>
          <p:nvPr/>
        </p:nvSpPr>
        <p:spPr>
          <a:xfrm>
            <a:off x="2995890" y="2449876"/>
            <a:ext cx="372218" cy="317459"/>
          </a:xfrm>
          <a:prstGeom prst="rect">
            <a:avLst/>
          </a:prstGeom>
          <a:noFill/>
        </p:spPr>
        <p:txBody>
          <a:bodyPr wrap="none" rtlCol="0">
            <a:spAutoFit/>
          </a:bodyPr>
          <a:lstStyle/>
          <a:p>
            <a:r>
              <a:rPr lang="en-US" altLang="ja-JP" sz="1463" dirty="0">
                <a:latin typeface="HG丸ｺﾞｼｯｸM-PRO" panose="020F0600000000000000" pitchFamily="50" charset="-128"/>
                <a:ea typeface="HG丸ｺﾞｼｯｸM-PRO" panose="020F0600000000000000" pitchFamily="50" charset="-128"/>
              </a:rPr>
              <a:t>…</a:t>
            </a:r>
            <a:endParaRPr lang="ja-JP" altLang="en-US" sz="1463" dirty="0">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ECB5538F-7AE7-4B77-8E75-BC408F8300A5}"/>
              </a:ext>
            </a:extLst>
          </p:cNvPr>
          <p:cNvSpPr txBox="1"/>
          <p:nvPr/>
        </p:nvSpPr>
        <p:spPr>
          <a:xfrm>
            <a:off x="8033450" y="2427320"/>
            <a:ext cx="559769" cy="317459"/>
          </a:xfrm>
          <a:prstGeom prst="rect">
            <a:avLst/>
          </a:prstGeom>
          <a:noFill/>
        </p:spPr>
        <p:txBody>
          <a:bodyPr wrap="none" rtlCol="0">
            <a:spAutoFit/>
          </a:bodyPr>
          <a:lstStyle/>
          <a:p>
            <a:r>
              <a:rPr lang="en-US" altLang="ja-JP" sz="1463" dirty="0">
                <a:latin typeface="HG丸ｺﾞｼｯｸM-PRO" panose="020F0600000000000000" pitchFamily="50" charset="-128"/>
                <a:ea typeface="HG丸ｺﾞｼｯｸM-PRO" panose="020F0600000000000000" pitchFamily="50" charset="-128"/>
              </a:rPr>
              <a:t>……</a:t>
            </a:r>
            <a:endParaRPr lang="ja-JP" altLang="en-US" sz="1463" dirty="0">
              <a:latin typeface="HG丸ｺﾞｼｯｸM-PRO" panose="020F0600000000000000" pitchFamily="50" charset="-128"/>
              <a:ea typeface="HG丸ｺﾞｼｯｸM-PRO" panose="020F0600000000000000" pitchFamily="50" charset="-128"/>
            </a:endParaRPr>
          </a:p>
        </p:txBody>
      </p:sp>
      <p:sp>
        <p:nvSpPr>
          <p:cNvPr id="14" name="テキスト ボックス 13">
            <a:extLst>
              <a:ext uri="{FF2B5EF4-FFF2-40B4-BE49-F238E27FC236}">
                <a16:creationId xmlns:a16="http://schemas.microsoft.com/office/drawing/2014/main" id="{E2622BB2-32C3-413A-8544-B404A838868F}"/>
              </a:ext>
            </a:extLst>
          </p:cNvPr>
          <p:cNvSpPr txBox="1"/>
          <p:nvPr/>
        </p:nvSpPr>
        <p:spPr>
          <a:xfrm>
            <a:off x="8127851" y="2840944"/>
            <a:ext cx="559769" cy="317459"/>
          </a:xfrm>
          <a:prstGeom prst="rect">
            <a:avLst/>
          </a:prstGeom>
          <a:noFill/>
        </p:spPr>
        <p:txBody>
          <a:bodyPr wrap="none" rtlCol="0">
            <a:spAutoFit/>
          </a:bodyPr>
          <a:lstStyle/>
          <a:p>
            <a:r>
              <a:rPr lang="en-US" altLang="ja-JP" sz="1463" dirty="0">
                <a:latin typeface="HG丸ｺﾞｼｯｸM-PRO" panose="020F0600000000000000" pitchFamily="50" charset="-128"/>
                <a:ea typeface="HG丸ｺﾞｼｯｸM-PRO" panose="020F0600000000000000" pitchFamily="50" charset="-128"/>
              </a:rPr>
              <a:t>……</a:t>
            </a:r>
            <a:endParaRPr lang="ja-JP" altLang="en-US" sz="1463" dirty="0">
              <a:latin typeface="HG丸ｺﾞｼｯｸM-PRO" panose="020F0600000000000000" pitchFamily="50" charset="-128"/>
              <a:ea typeface="HG丸ｺﾞｼｯｸM-PRO" panose="020F0600000000000000" pitchFamily="50" charset="-128"/>
            </a:endParaRPr>
          </a:p>
        </p:txBody>
      </p:sp>
      <p:sp>
        <p:nvSpPr>
          <p:cNvPr id="15" name="テキスト ボックス 14">
            <a:extLst>
              <a:ext uri="{FF2B5EF4-FFF2-40B4-BE49-F238E27FC236}">
                <a16:creationId xmlns:a16="http://schemas.microsoft.com/office/drawing/2014/main" id="{730F1653-D998-48B1-967A-15E2EBAD6DC0}"/>
              </a:ext>
            </a:extLst>
          </p:cNvPr>
          <p:cNvSpPr txBox="1"/>
          <p:nvPr/>
        </p:nvSpPr>
        <p:spPr>
          <a:xfrm>
            <a:off x="7470796" y="3254568"/>
            <a:ext cx="1122423" cy="317459"/>
          </a:xfrm>
          <a:prstGeom prst="rect">
            <a:avLst/>
          </a:prstGeom>
          <a:noFill/>
        </p:spPr>
        <p:txBody>
          <a:bodyPr wrap="none" rtlCol="0">
            <a:spAutoFit/>
          </a:bodyPr>
          <a:lstStyle/>
          <a:p>
            <a:r>
              <a:rPr lang="en-US" altLang="ja-JP" sz="1463" dirty="0">
                <a:latin typeface="HG丸ｺﾞｼｯｸM-PRO" panose="020F0600000000000000" pitchFamily="50" charset="-128"/>
                <a:ea typeface="HG丸ｺﾞｼｯｸM-PRO" panose="020F0600000000000000" pitchFamily="50" charset="-128"/>
              </a:rPr>
              <a:t>……………</a:t>
            </a:r>
            <a:endParaRPr lang="ja-JP" altLang="en-US" sz="1463" dirty="0">
              <a:latin typeface="HG丸ｺﾞｼｯｸM-PRO" panose="020F0600000000000000" pitchFamily="50" charset="-128"/>
              <a:ea typeface="HG丸ｺﾞｼｯｸM-PRO" panose="020F0600000000000000" pitchFamily="50" charset="-128"/>
            </a:endParaRPr>
          </a:p>
        </p:txBody>
      </p:sp>
      <p:sp>
        <p:nvSpPr>
          <p:cNvPr id="16" name="テキスト ボックス 15">
            <a:extLst>
              <a:ext uri="{FF2B5EF4-FFF2-40B4-BE49-F238E27FC236}">
                <a16:creationId xmlns:a16="http://schemas.microsoft.com/office/drawing/2014/main" id="{8EBB4EBD-82DF-4B8B-B9A0-9AA4938B5DE0}"/>
              </a:ext>
            </a:extLst>
          </p:cNvPr>
          <p:cNvSpPr txBox="1"/>
          <p:nvPr/>
        </p:nvSpPr>
        <p:spPr>
          <a:xfrm>
            <a:off x="1977806" y="2853814"/>
            <a:ext cx="1309974" cy="317459"/>
          </a:xfrm>
          <a:prstGeom prst="rect">
            <a:avLst/>
          </a:prstGeom>
          <a:noFill/>
        </p:spPr>
        <p:txBody>
          <a:bodyPr wrap="none" rtlCol="0">
            <a:spAutoFit/>
          </a:bodyPr>
          <a:lstStyle/>
          <a:p>
            <a:r>
              <a:rPr lang="en-US" altLang="ja-JP" sz="1463" dirty="0">
                <a:latin typeface="HG丸ｺﾞｼｯｸM-PRO" panose="020F0600000000000000" pitchFamily="50" charset="-128"/>
                <a:ea typeface="HG丸ｺﾞｼｯｸM-PRO" panose="020F0600000000000000" pitchFamily="50" charset="-128"/>
              </a:rPr>
              <a:t>………………</a:t>
            </a:r>
            <a:endParaRPr lang="ja-JP" altLang="en-US" sz="1463" dirty="0">
              <a:latin typeface="HG丸ｺﾞｼｯｸM-PRO" panose="020F0600000000000000" pitchFamily="50" charset="-128"/>
              <a:ea typeface="HG丸ｺﾞｼｯｸM-PRO" panose="020F0600000000000000" pitchFamily="50" charset="-128"/>
            </a:endParaRPr>
          </a:p>
        </p:txBody>
      </p:sp>
      <p:sp>
        <p:nvSpPr>
          <p:cNvPr id="17" name="テキスト ボックス 16">
            <a:extLst>
              <a:ext uri="{FF2B5EF4-FFF2-40B4-BE49-F238E27FC236}">
                <a16:creationId xmlns:a16="http://schemas.microsoft.com/office/drawing/2014/main" id="{CB53C196-697C-438D-9283-7FBE2F232BDB}"/>
              </a:ext>
            </a:extLst>
          </p:cNvPr>
          <p:cNvSpPr txBox="1"/>
          <p:nvPr/>
        </p:nvSpPr>
        <p:spPr>
          <a:xfrm>
            <a:off x="1969136" y="3257752"/>
            <a:ext cx="1309974" cy="317459"/>
          </a:xfrm>
          <a:prstGeom prst="rect">
            <a:avLst/>
          </a:prstGeom>
          <a:noFill/>
        </p:spPr>
        <p:txBody>
          <a:bodyPr wrap="none" rtlCol="0">
            <a:spAutoFit/>
          </a:bodyPr>
          <a:lstStyle/>
          <a:p>
            <a:r>
              <a:rPr lang="en-US" altLang="ja-JP" sz="1463" dirty="0">
                <a:latin typeface="HG丸ｺﾞｼｯｸM-PRO" panose="020F0600000000000000" pitchFamily="50" charset="-128"/>
                <a:ea typeface="HG丸ｺﾞｼｯｸM-PRO" panose="020F0600000000000000" pitchFamily="50" charset="-128"/>
              </a:rPr>
              <a:t>………………</a:t>
            </a:r>
            <a:endParaRPr lang="ja-JP" altLang="en-US" sz="1463" dirty="0">
              <a:latin typeface="HG丸ｺﾞｼｯｸM-PRO" panose="020F0600000000000000" pitchFamily="50" charset="-128"/>
              <a:ea typeface="HG丸ｺﾞｼｯｸM-PRO" panose="020F0600000000000000" pitchFamily="50" charset="-128"/>
            </a:endParaRPr>
          </a:p>
        </p:txBody>
      </p:sp>
      <p:sp>
        <p:nvSpPr>
          <p:cNvPr id="18" name="テキスト ボックス 17">
            <a:extLst>
              <a:ext uri="{FF2B5EF4-FFF2-40B4-BE49-F238E27FC236}">
                <a16:creationId xmlns:a16="http://schemas.microsoft.com/office/drawing/2014/main" id="{BDBF01A6-2E23-4FF3-8696-40A1F52A3EAC}"/>
              </a:ext>
            </a:extLst>
          </p:cNvPr>
          <p:cNvSpPr txBox="1"/>
          <p:nvPr/>
        </p:nvSpPr>
        <p:spPr>
          <a:xfrm>
            <a:off x="1968712" y="3640038"/>
            <a:ext cx="1309974" cy="317459"/>
          </a:xfrm>
          <a:prstGeom prst="rect">
            <a:avLst/>
          </a:prstGeom>
          <a:noFill/>
        </p:spPr>
        <p:txBody>
          <a:bodyPr wrap="none" rtlCol="0">
            <a:spAutoFit/>
          </a:bodyPr>
          <a:lstStyle/>
          <a:p>
            <a:r>
              <a:rPr lang="en-US" altLang="ja-JP" sz="1463" dirty="0">
                <a:latin typeface="HG丸ｺﾞｼｯｸM-PRO" panose="020F0600000000000000" pitchFamily="50" charset="-128"/>
                <a:ea typeface="HG丸ｺﾞｼｯｸM-PRO" panose="020F0600000000000000" pitchFamily="50" charset="-128"/>
              </a:rPr>
              <a:t>………………</a:t>
            </a:r>
            <a:endParaRPr lang="ja-JP" altLang="en-US" sz="1463" dirty="0">
              <a:latin typeface="HG丸ｺﾞｼｯｸM-PRO" panose="020F0600000000000000" pitchFamily="50" charset="-128"/>
              <a:ea typeface="HG丸ｺﾞｼｯｸM-PRO" panose="020F0600000000000000" pitchFamily="50" charset="-128"/>
            </a:endParaRPr>
          </a:p>
        </p:txBody>
      </p:sp>
      <p:sp>
        <p:nvSpPr>
          <p:cNvPr id="19" name="テキスト ボックス 18">
            <a:extLst>
              <a:ext uri="{FF2B5EF4-FFF2-40B4-BE49-F238E27FC236}">
                <a16:creationId xmlns:a16="http://schemas.microsoft.com/office/drawing/2014/main" id="{D905F513-00FF-480E-AC5B-CEAE1811AF20}"/>
              </a:ext>
            </a:extLst>
          </p:cNvPr>
          <p:cNvSpPr txBox="1"/>
          <p:nvPr/>
        </p:nvSpPr>
        <p:spPr>
          <a:xfrm>
            <a:off x="6535907" y="4124631"/>
            <a:ext cx="2209571" cy="317459"/>
          </a:xfrm>
          <a:prstGeom prst="rect">
            <a:avLst/>
          </a:prstGeom>
          <a:noFill/>
        </p:spPr>
        <p:txBody>
          <a:bodyPr wrap="square" rtlCol="0">
            <a:spAutoFit/>
          </a:bodyPr>
          <a:lstStyle/>
          <a:p>
            <a:r>
              <a:rPr lang="en-US" altLang="ja-JP" sz="1463" dirty="0">
                <a:latin typeface="HG丸ｺﾞｼｯｸM-PRO" panose="020F0600000000000000" pitchFamily="50" charset="-128"/>
                <a:ea typeface="HG丸ｺﾞｼｯｸM-PRO" panose="020F0600000000000000" pitchFamily="50" charset="-128"/>
              </a:rPr>
              <a:t>…………………………</a:t>
            </a:r>
          </a:p>
        </p:txBody>
      </p:sp>
      <p:sp>
        <p:nvSpPr>
          <p:cNvPr id="20" name="フッター プレースホルダー 19">
            <a:extLst>
              <a:ext uri="{FF2B5EF4-FFF2-40B4-BE49-F238E27FC236}">
                <a16:creationId xmlns:a16="http://schemas.microsoft.com/office/drawing/2014/main" id="{93F9C87C-5CE7-484F-84EF-E1F9AB2DFFE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32450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ソース画像を表示">
            <a:extLst>
              <a:ext uri="{FF2B5EF4-FFF2-40B4-BE49-F238E27FC236}">
                <a16:creationId xmlns:a16="http://schemas.microsoft.com/office/drawing/2014/main" id="{C35DB7F9-E938-4B17-9A4B-AA2AD7B148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9111" y="1041773"/>
            <a:ext cx="1315188" cy="920632"/>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1">
            <a:extLst>
              <a:ext uri="{FF2B5EF4-FFF2-40B4-BE49-F238E27FC236}">
                <a16:creationId xmlns:a16="http://schemas.microsoft.com/office/drawing/2014/main" id="{1632C305-7088-499B-8646-A17222E3722B}"/>
              </a:ext>
            </a:extLst>
          </p:cNvPr>
          <p:cNvSpPr>
            <a:spLocks noGrp="1"/>
          </p:cNvSpPr>
          <p:nvPr>
            <p:ph type="title"/>
          </p:nvPr>
        </p:nvSpPr>
        <p:spPr>
          <a:xfrm>
            <a:off x="199955" y="973499"/>
            <a:ext cx="7115245" cy="684318"/>
          </a:xfrm>
        </p:spPr>
        <p:txBody>
          <a:bodyPr>
            <a:normAutofit fontScale="90000"/>
          </a:bodyPr>
          <a:lstStyle/>
          <a:p>
            <a:r>
              <a:rPr lang="ja-JP" altLang="en-US" dirty="0">
                <a:latin typeface="AR P丸ゴシック体E" panose="020F0900000000000000" pitchFamily="50" charset="-128"/>
                <a:ea typeface="AR P丸ゴシック体E" panose="020F0900000000000000" pitchFamily="50" charset="-128"/>
              </a:rPr>
              <a:t>ペットホテル・代行サービス①</a:t>
            </a:r>
            <a:endParaRPr kumimoji="1" lang="ja-JP" altLang="en-US" dirty="0">
              <a:solidFill>
                <a:schemeClr val="tx1"/>
              </a:solidFill>
              <a:latin typeface="AR P丸ゴシック体E" panose="020F0900000000000000" pitchFamily="50" charset="-128"/>
              <a:ea typeface="AR P丸ゴシック体E" panose="020F0900000000000000" pitchFamily="50" charset="-128"/>
            </a:endParaRPr>
          </a:p>
        </p:txBody>
      </p:sp>
      <p:graphicFrame>
        <p:nvGraphicFramePr>
          <p:cNvPr id="2" name="コンテンツ プレースホルダー 1">
            <a:extLst>
              <a:ext uri="{FF2B5EF4-FFF2-40B4-BE49-F238E27FC236}">
                <a16:creationId xmlns:a16="http://schemas.microsoft.com/office/drawing/2014/main" id="{7AA08CF0-3348-46A3-B2B1-301CDC4E003C}"/>
              </a:ext>
            </a:extLst>
          </p:cNvPr>
          <p:cNvGraphicFramePr>
            <a:graphicFrameLocks noGrp="1"/>
          </p:cNvGraphicFramePr>
          <p:nvPr>
            <p:ph idx="1"/>
            <p:extLst>
              <p:ext uri="{D42A27DB-BD31-4B8C-83A1-F6EECF244321}">
                <p14:modId xmlns:p14="http://schemas.microsoft.com/office/powerpoint/2010/main" val="2216054914"/>
              </p:ext>
            </p:extLst>
          </p:nvPr>
        </p:nvGraphicFramePr>
        <p:xfrm>
          <a:off x="315364" y="2214661"/>
          <a:ext cx="9486140" cy="2631452"/>
        </p:xfrm>
        <a:graphic>
          <a:graphicData uri="http://schemas.openxmlformats.org/drawingml/2006/table">
            <a:tbl>
              <a:tblPr>
                <a:tableStyleId>{5C22544A-7EE6-4342-B048-85BDC9FD1C3A}</a:tableStyleId>
              </a:tblPr>
              <a:tblGrid>
                <a:gridCol w="1370977">
                  <a:extLst>
                    <a:ext uri="{9D8B030D-6E8A-4147-A177-3AD203B41FA5}">
                      <a16:colId xmlns:a16="http://schemas.microsoft.com/office/drawing/2014/main" val="1930456036"/>
                    </a:ext>
                  </a:extLst>
                </a:gridCol>
                <a:gridCol w="1447616">
                  <a:extLst>
                    <a:ext uri="{9D8B030D-6E8A-4147-A177-3AD203B41FA5}">
                      <a16:colId xmlns:a16="http://schemas.microsoft.com/office/drawing/2014/main" val="2325547662"/>
                    </a:ext>
                  </a:extLst>
                </a:gridCol>
                <a:gridCol w="1411026">
                  <a:extLst>
                    <a:ext uri="{9D8B030D-6E8A-4147-A177-3AD203B41FA5}">
                      <a16:colId xmlns:a16="http://schemas.microsoft.com/office/drawing/2014/main" val="3694017347"/>
                    </a:ext>
                  </a:extLst>
                </a:gridCol>
                <a:gridCol w="1509751">
                  <a:extLst>
                    <a:ext uri="{9D8B030D-6E8A-4147-A177-3AD203B41FA5}">
                      <a16:colId xmlns:a16="http://schemas.microsoft.com/office/drawing/2014/main" val="332497250"/>
                    </a:ext>
                  </a:extLst>
                </a:gridCol>
                <a:gridCol w="2130478">
                  <a:extLst>
                    <a:ext uri="{9D8B030D-6E8A-4147-A177-3AD203B41FA5}">
                      <a16:colId xmlns:a16="http://schemas.microsoft.com/office/drawing/2014/main" val="3446493870"/>
                    </a:ext>
                  </a:extLst>
                </a:gridCol>
                <a:gridCol w="1616292">
                  <a:extLst>
                    <a:ext uri="{9D8B030D-6E8A-4147-A177-3AD203B41FA5}">
                      <a16:colId xmlns:a16="http://schemas.microsoft.com/office/drawing/2014/main" val="2927437614"/>
                    </a:ext>
                  </a:extLst>
                </a:gridCol>
              </a:tblGrid>
              <a:tr h="279890">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社名・店舗名</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住　　所</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電　　話</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事業内容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提供可能なサービス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i="0" u="none" strike="noStrike">
                          <a:solidFill>
                            <a:srgbClr val="000000"/>
                          </a:solidFill>
                          <a:effectLst/>
                          <a:latin typeface="AR P丸ゴシック体M" panose="020B0600010101010101" pitchFamily="50" charset="-128"/>
                          <a:ea typeface="AR P丸ゴシック体M" panose="020B0600010101010101" pitchFamily="50" charset="-128"/>
                        </a:rPr>
                        <a:t>ちょっとひとこと</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extLst>
                  <a:ext uri="{0D108BD9-81ED-4DB2-BD59-A6C34878D82A}">
                    <a16:rowId xmlns:a16="http://schemas.microsoft.com/office/drawing/2014/main" val="3006019657"/>
                  </a:ext>
                </a:extLst>
              </a:tr>
              <a:tr h="2258217">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en-US" altLang="ja-JP" sz="1100" u="none" strike="noStrike" dirty="0">
                          <a:effectLst/>
                          <a:latin typeface="AR P丸ゴシック体M" panose="020B0600010101010101" pitchFamily="50" charset="-128"/>
                          <a:ea typeface="AR P丸ゴシック体M" panose="020B0600010101010101" pitchFamily="50" charset="-128"/>
                        </a:rPr>
                        <a:t>Kuro </a:t>
                      </a: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en-US" altLang="ja-JP" sz="1100" u="none" strike="noStrike" dirty="0" err="1">
                          <a:effectLst/>
                          <a:latin typeface="AR P丸ゴシック体M" panose="020B0600010101010101" pitchFamily="50" charset="-128"/>
                          <a:ea typeface="AR P丸ゴシック体M" panose="020B0600010101010101" pitchFamily="50" charset="-128"/>
                        </a:rPr>
                        <a:t>Nyaro</a:t>
                      </a:r>
                      <a:r>
                        <a:rPr lang="ja-JP" altLang="en-US" sz="1100" u="none" strike="noStrike" dirty="0">
                          <a:effectLst/>
                          <a:latin typeface="AR P丸ゴシック体M" panose="020B0600010101010101" pitchFamily="50" charset="-128"/>
                          <a:ea typeface="AR P丸ゴシック体M" panose="020B0600010101010101" pitchFamily="50" charset="-128"/>
                        </a:rPr>
                        <a:t>　</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（くろ　あんど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にゃろ）</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美濃加茂市蜂屋町</a:t>
                      </a:r>
                      <a:endParaRPr lang="en-US" altLang="zh-TW"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zh-TW" sz="1100" u="none" strike="noStrike" dirty="0">
                          <a:effectLst/>
                          <a:latin typeface="AR P丸ゴシック体M" panose="020B0600010101010101" pitchFamily="50" charset="-128"/>
                          <a:ea typeface="AR P丸ゴシック体M" panose="020B0600010101010101" pitchFamily="50" charset="-128"/>
                        </a:rPr>
                        <a:t>           </a:t>
                      </a:r>
                      <a:r>
                        <a:rPr lang="zh-TW" altLang="en-US" sz="1100" u="none" strike="noStrike" dirty="0">
                          <a:effectLst/>
                          <a:latin typeface="AR P丸ゴシック体M" panose="020B0600010101010101" pitchFamily="50" charset="-128"/>
                          <a:ea typeface="AR P丸ゴシック体M" panose="020B0600010101010101" pitchFamily="50" charset="-128"/>
                        </a:rPr>
                        <a:t>伊瀬８６４</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300" u="none" strike="noStrike" dirty="0">
                          <a:effectLst/>
                          <a:latin typeface="AR P丸ゴシック体M" panose="020B0600010101010101" pitchFamily="50" charset="-128"/>
                          <a:ea typeface="AR P丸ゴシック体M" panose="020B0600010101010101" pitchFamily="50" charset="-128"/>
                        </a:rPr>
                        <a:t> ０５</a:t>
                      </a:r>
                      <a:r>
                        <a:rPr lang="en-US" altLang="ja-JP" sz="1300" u="none" strike="noStrike" dirty="0">
                          <a:effectLst/>
                          <a:latin typeface="AR P丸ゴシック体M" panose="020B0600010101010101" pitchFamily="50" charset="-128"/>
                          <a:ea typeface="AR P丸ゴシック体M" panose="020B0600010101010101" pitchFamily="50" charset="-128"/>
                        </a:rPr>
                        <a:t>7</a:t>
                      </a:r>
                      <a:r>
                        <a:rPr lang="ja-JP" altLang="en-US" sz="1300" u="none" strike="noStrike" dirty="0">
                          <a:effectLst/>
                          <a:latin typeface="AR P丸ゴシック体M" panose="020B0600010101010101" pitchFamily="50" charset="-128"/>
                          <a:ea typeface="AR P丸ゴシック体M" panose="020B0600010101010101" pitchFamily="50" charset="-128"/>
                        </a:rPr>
                        <a:t>４－</a:t>
                      </a:r>
                      <a:endParaRPr lang="en-US" altLang="ja-JP" sz="13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300" u="none" strike="noStrike" dirty="0">
                          <a:effectLst/>
                          <a:latin typeface="AR P丸ゴシック体M" panose="020B0600010101010101" pitchFamily="50" charset="-128"/>
                          <a:ea typeface="AR P丸ゴシック体M" panose="020B0600010101010101" pitchFamily="50" charset="-128"/>
                        </a:rPr>
                        <a:t> </a:t>
                      </a:r>
                      <a:r>
                        <a:rPr lang="ja-JP" altLang="en-US" sz="1300" u="none" strike="noStrike" dirty="0">
                          <a:effectLst/>
                          <a:latin typeface="AR P丸ゴシック体M" panose="020B0600010101010101" pitchFamily="50" charset="-128"/>
                          <a:ea typeface="AR P丸ゴシック体M" panose="020B0600010101010101" pitchFamily="50" charset="-128"/>
                        </a:rPr>
                        <a:t>　４２－６３９９</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トリミングサロン</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ペットホテル</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（一時預かり）</a:t>
                      </a:r>
                      <a:br>
                        <a:rPr lang="ja-JP" altLang="en-US" sz="1100" u="none" strike="noStrike" dirty="0">
                          <a:effectLst/>
                          <a:latin typeface="AR P丸ゴシック体M" panose="020B0600010101010101" pitchFamily="50" charset="-128"/>
                          <a:ea typeface="AR P丸ゴシック体M" panose="020B0600010101010101" pitchFamily="50" charset="-128"/>
                        </a:rPr>
                      </a:b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営業時間：９：００～１９：００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（予約優先）</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水曜日定休</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ja-JP" altLang="en-US" sz="1100" u="sng" strike="noStrike" dirty="0">
                          <a:effectLst/>
                          <a:latin typeface="AR P丸ゴシック体M" panose="020B0600010101010101" pitchFamily="50" charset="-128"/>
                          <a:ea typeface="AR P丸ゴシック体M" panose="020B0600010101010101" pitchFamily="50" charset="-128"/>
                        </a:rPr>
                        <a:t>トリミング料金</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犬種によって異なります</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ja-JP" altLang="en-US" sz="1100" u="sng" strike="noStrike" dirty="0">
                          <a:effectLst/>
                          <a:latin typeface="AR P丸ゴシック体M" panose="020B0600010101010101" pitchFamily="50" charset="-128"/>
                          <a:ea typeface="AR P丸ゴシック体M" panose="020B0600010101010101" pitchFamily="50" charset="-128"/>
                        </a:rPr>
                        <a:t>ペットホテル宿泊料金（</a:t>
                      </a:r>
                      <a:r>
                        <a:rPr lang="en-US" altLang="ja-JP" sz="1100" u="sng" strike="noStrike" dirty="0">
                          <a:effectLst/>
                          <a:latin typeface="AR P丸ゴシック体M" panose="020B0600010101010101" pitchFamily="50" charset="-128"/>
                          <a:ea typeface="AR P丸ゴシック体M" panose="020B0600010101010101" pitchFamily="50" charset="-128"/>
                        </a:rPr>
                        <a:t>1</a:t>
                      </a:r>
                      <a:r>
                        <a:rPr lang="ja-JP" altLang="en-US" sz="1100" u="sng" strike="noStrike" dirty="0">
                          <a:effectLst/>
                          <a:latin typeface="AR P丸ゴシック体M" panose="020B0600010101010101" pitchFamily="50" charset="-128"/>
                          <a:ea typeface="AR P丸ゴシック体M" panose="020B0600010101010101" pitchFamily="50" charset="-128"/>
                        </a:rPr>
                        <a:t>泊）</a:t>
                      </a:r>
                      <a:br>
                        <a:rPr lang="ja-JP" altLang="en-US" sz="1100" u="sng"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小型犬３，５００円</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中型犬４，５００円</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大型犬６，０００円</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ja-JP" altLang="en-US" sz="1100" u="sng" strike="noStrike" dirty="0">
                          <a:effectLst/>
                          <a:latin typeface="AR P丸ゴシック体M" panose="020B0600010101010101" pitchFamily="50" charset="-128"/>
                          <a:ea typeface="AR P丸ゴシック体M" panose="020B0600010101010101" pitchFamily="50" charset="-128"/>
                        </a:rPr>
                        <a:t>一時預かり料金（１時間）</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小型犬３００円</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中型犬４００円</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大型犬６００円</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詳しくはホームページをご覧く</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ださい。”くろにゃろ”で検索</a:t>
                      </a:r>
                      <a:br>
                        <a:rPr lang="ja-JP" altLang="en-US" sz="1100" u="none" strike="noStrike" dirty="0">
                          <a:effectLst/>
                          <a:latin typeface="AR P丸ゴシック体M" panose="020B0600010101010101" pitchFamily="50" charset="-128"/>
                          <a:ea typeface="AR P丸ゴシック体M" panose="020B0600010101010101" pitchFamily="50" charset="-128"/>
                        </a:rPr>
                      </a:br>
                      <a:endParaRPr lang="en-US" altLang="ja-JP" sz="1100" u="none" strike="noStrike" dirty="0">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優しいお兄さんの丁寧</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なトリミングが好評です。</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お気軽にお問い合せく</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ださい。</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8983873"/>
                  </a:ext>
                </a:extLst>
              </a:tr>
            </a:tbl>
          </a:graphicData>
        </a:graphic>
      </p:graphicFrame>
      <p:sp>
        <p:nvSpPr>
          <p:cNvPr id="7" name="フッター プレースホルダー 6">
            <a:extLst>
              <a:ext uri="{FF2B5EF4-FFF2-40B4-BE49-F238E27FC236}">
                <a16:creationId xmlns:a16="http://schemas.microsoft.com/office/drawing/2014/main" id="{66E5DD40-FBAF-4A39-BFB1-01D04C8CC5E3}"/>
              </a:ext>
            </a:extLst>
          </p:cNvPr>
          <p:cNvSpPr>
            <a:spLocks noGrp="1"/>
          </p:cNvSpPr>
          <p:nvPr>
            <p:ph type="ftr" sz="quarter" idx="11"/>
          </p:nvPr>
        </p:nvSpPr>
        <p:spPr/>
        <p:txBody>
          <a:bodyPr/>
          <a:lstStyle/>
          <a:p>
            <a:r>
              <a:rPr lang="ja-JP" altLang="en-US" b="1" dirty="0">
                <a:solidFill>
                  <a:schemeClr val="tx1"/>
                </a:solidFill>
              </a:rPr>
              <a:t>２７</a:t>
            </a:r>
            <a:endParaRPr lang="en-US" b="1" dirty="0">
              <a:solidFill>
                <a:schemeClr val="tx1"/>
              </a:solidFill>
            </a:endParaRPr>
          </a:p>
        </p:txBody>
      </p:sp>
    </p:spTree>
    <p:extLst>
      <p:ext uri="{BB962C8B-B14F-4D97-AF65-F5344CB8AC3E}">
        <p14:creationId xmlns:p14="http://schemas.microsoft.com/office/powerpoint/2010/main" val="2623423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D320B7EC-53CC-4D86-AB01-4F4AD97686DA}"/>
              </a:ext>
            </a:extLst>
          </p:cNvPr>
          <p:cNvSpPr>
            <a:spLocks noGrp="1"/>
          </p:cNvSpPr>
          <p:nvPr>
            <p:ph type="title"/>
          </p:nvPr>
        </p:nvSpPr>
        <p:spPr>
          <a:xfrm>
            <a:off x="305655" y="484778"/>
            <a:ext cx="6814236" cy="629835"/>
          </a:xfrm>
        </p:spPr>
        <p:txBody>
          <a:bodyPr>
            <a:normAutofit fontScale="90000"/>
          </a:bodyPr>
          <a:lstStyle/>
          <a:p>
            <a:r>
              <a:rPr lang="ja-JP" altLang="en-US" dirty="0">
                <a:latin typeface="AR P丸ゴシック体E" panose="020F0900000000000000" pitchFamily="50" charset="-128"/>
                <a:ea typeface="AR P丸ゴシック体E" panose="020F0900000000000000" pitchFamily="50" charset="-128"/>
              </a:rPr>
              <a:t>ペットホテル・代行サービス②</a:t>
            </a:r>
            <a:endParaRPr kumimoji="1" lang="ja-JP" altLang="en-US" dirty="0">
              <a:solidFill>
                <a:schemeClr val="tx1"/>
              </a:solidFill>
              <a:latin typeface="AR P丸ゴシック体E" panose="020F0900000000000000" pitchFamily="50" charset="-128"/>
              <a:ea typeface="AR P丸ゴシック体E" panose="020F0900000000000000" pitchFamily="50" charset="-128"/>
            </a:endParaRPr>
          </a:p>
        </p:txBody>
      </p:sp>
      <p:graphicFrame>
        <p:nvGraphicFramePr>
          <p:cNvPr id="4" name="コンテンツ プレースホルダー 1">
            <a:extLst>
              <a:ext uri="{FF2B5EF4-FFF2-40B4-BE49-F238E27FC236}">
                <a16:creationId xmlns:a16="http://schemas.microsoft.com/office/drawing/2014/main" id="{CD48D88A-94E7-490C-AC02-906D35C74913}"/>
              </a:ext>
            </a:extLst>
          </p:cNvPr>
          <p:cNvGraphicFramePr>
            <a:graphicFrameLocks noGrp="1"/>
          </p:cNvGraphicFramePr>
          <p:nvPr>
            <p:ph idx="1"/>
            <p:extLst>
              <p:ext uri="{D42A27DB-BD31-4B8C-83A1-F6EECF244321}">
                <p14:modId xmlns:p14="http://schemas.microsoft.com/office/powerpoint/2010/main" val="420239689"/>
              </p:ext>
            </p:extLst>
          </p:nvPr>
        </p:nvGraphicFramePr>
        <p:xfrm>
          <a:off x="305655" y="1376223"/>
          <a:ext cx="9294690" cy="4678348"/>
        </p:xfrm>
        <a:graphic>
          <a:graphicData uri="http://schemas.openxmlformats.org/drawingml/2006/table">
            <a:tbl>
              <a:tblPr>
                <a:tableStyleId>{5C22544A-7EE6-4342-B048-85BDC9FD1C3A}</a:tableStyleId>
              </a:tblPr>
              <a:tblGrid>
                <a:gridCol w="1209098">
                  <a:extLst>
                    <a:ext uri="{9D8B030D-6E8A-4147-A177-3AD203B41FA5}">
                      <a16:colId xmlns:a16="http://schemas.microsoft.com/office/drawing/2014/main" val="1930456036"/>
                    </a:ext>
                  </a:extLst>
                </a:gridCol>
                <a:gridCol w="1334425">
                  <a:extLst>
                    <a:ext uri="{9D8B030D-6E8A-4147-A177-3AD203B41FA5}">
                      <a16:colId xmlns:a16="http://schemas.microsoft.com/office/drawing/2014/main" val="2325547662"/>
                    </a:ext>
                  </a:extLst>
                </a:gridCol>
                <a:gridCol w="1291146">
                  <a:extLst>
                    <a:ext uri="{9D8B030D-6E8A-4147-A177-3AD203B41FA5}">
                      <a16:colId xmlns:a16="http://schemas.microsoft.com/office/drawing/2014/main" val="3694017347"/>
                    </a:ext>
                  </a:extLst>
                </a:gridCol>
                <a:gridCol w="1521965">
                  <a:extLst>
                    <a:ext uri="{9D8B030D-6E8A-4147-A177-3AD203B41FA5}">
                      <a16:colId xmlns:a16="http://schemas.microsoft.com/office/drawing/2014/main" val="332497250"/>
                    </a:ext>
                  </a:extLst>
                </a:gridCol>
                <a:gridCol w="3938056">
                  <a:extLst>
                    <a:ext uri="{9D8B030D-6E8A-4147-A177-3AD203B41FA5}">
                      <a16:colId xmlns:a16="http://schemas.microsoft.com/office/drawing/2014/main" val="3446493870"/>
                    </a:ext>
                  </a:extLst>
                </a:gridCol>
              </a:tblGrid>
              <a:tr h="287169">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社名・店舗名</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住　　所</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電　　話</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事業内容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提供可能なサービス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extLst>
                  <a:ext uri="{0D108BD9-81ED-4DB2-BD59-A6C34878D82A}">
                    <a16:rowId xmlns:a16="http://schemas.microsoft.com/office/drawing/2014/main" val="3006019657"/>
                  </a:ext>
                </a:extLst>
              </a:tr>
              <a:tr h="4391179">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杏ペットサービス</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可児市東帷子</a:t>
                      </a:r>
                      <a:endParaRPr lang="en-US" altLang="zh-TW"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１４７２－３</a:t>
                      </a:r>
                      <a:endParaRPr lang="en-US" altLang="zh-TW"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zh-TW" sz="1100" u="none" strike="noStrike" dirty="0">
                          <a:effectLst/>
                          <a:latin typeface="AR P丸ゴシック体M" panose="020B0600010101010101" pitchFamily="50" charset="-128"/>
                          <a:ea typeface="AR P丸ゴシック体M" panose="020B0600010101010101" pitchFamily="50" charset="-128"/>
                        </a:rPr>
                        <a:t>         </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ja-JP" altLang="en-US" sz="1300" u="none" strike="noStrike" dirty="0">
                          <a:effectLst/>
                          <a:latin typeface="AR P丸ゴシック体M" panose="020B0600010101010101" pitchFamily="50" charset="-128"/>
                          <a:ea typeface="AR P丸ゴシック体M" panose="020B0600010101010101" pitchFamily="50" charset="-128"/>
                        </a:rPr>
                        <a:t>０５７４－</a:t>
                      </a:r>
                      <a:endParaRPr lang="en-US" altLang="ja-JP" sz="13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300" u="none" strike="noStrike" dirty="0">
                          <a:effectLst/>
                          <a:latin typeface="AR P丸ゴシック体M" panose="020B0600010101010101" pitchFamily="50" charset="-128"/>
                          <a:ea typeface="AR P丸ゴシック体M" panose="020B0600010101010101" pitchFamily="50" charset="-128"/>
                        </a:rPr>
                        <a:t> </a:t>
                      </a:r>
                      <a:r>
                        <a:rPr lang="ja-JP" altLang="en-US" sz="1300" u="none" strike="noStrike" dirty="0">
                          <a:effectLst/>
                          <a:latin typeface="AR P丸ゴシック体M" panose="020B0600010101010101" pitchFamily="50" charset="-128"/>
                          <a:ea typeface="AR P丸ゴシック体M" panose="020B0600010101010101" pitchFamily="50" charset="-128"/>
                        </a:rPr>
                        <a:t>　４２－７８１７</a:t>
                      </a:r>
                      <a:endParaRPr lang="en-US" altLang="ja-JP" sz="1300" u="none" strike="noStrike" dirty="0">
                        <a:effectLst/>
                        <a:latin typeface="AR P丸ゴシック体M" panose="020B0600010101010101" pitchFamily="50" charset="-128"/>
                        <a:ea typeface="AR P丸ゴシック体M" panose="020B0600010101010101" pitchFamily="50" charset="-128"/>
                      </a:endParaRPr>
                    </a:p>
                    <a:p>
                      <a:pPr algn="l" fontAlgn="ctr"/>
                      <a:br>
                        <a:rPr lang="ja-JP" altLang="en-US" sz="1300" u="none" strike="noStrike" dirty="0">
                          <a:effectLst/>
                          <a:latin typeface="AR P丸ゴシック体M" panose="020B0600010101010101" pitchFamily="50" charset="-128"/>
                          <a:ea typeface="AR P丸ゴシック体M" panose="020B0600010101010101" pitchFamily="50" charset="-128"/>
                        </a:rPr>
                      </a:br>
                      <a:r>
                        <a:rPr lang="ja-JP" altLang="en-US" sz="1300" u="none" strike="noStrike" dirty="0">
                          <a:effectLst/>
                          <a:latin typeface="AR P丸ゴシック体M" panose="020B0600010101010101" pitchFamily="50" charset="-128"/>
                          <a:ea typeface="AR P丸ゴシック体M" panose="020B0600010101010101" pitchFamily="50" charset="-128"/>
                        </a:rPr>
                        <a:t> ０８０－</a:t>
                      </a:r>
                      <a:endParaRPr lang="en-US" altLang="ja-JP" sz="13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300" u="none" strike="noStrike" dirty="0">
                          <a:effectLst/>
                          <a:latin typeface="AR P丸ゴシック体M" panose="020B0600010101010101" pitchFamily="50" charset="-128"/>
                          <a:ea typeface="AR P丸ゴシック体M" panose="020B0600010101010101" pitchFamily="50" charset="-128"/>
                        </a:rPr>
                        <a:t> </a:t>
                      </a:r>
                      <a:r>
                        <a:rPr lang="ja-JP" altLang="en-US" sz="1300" u="none" strike="noStrike" dirty="0">
                          <a:effectLst/>
                          <a:latin typeface="AR P丸ゴシック体M" panose="020B0600010101010101" pitchFamily="50" charset="-128"/>
                          <a:ea typeface="AR P丸ゴシック体M" panose="020B0600010101010101" pitchFamily="50" charset="-128"/>
                        </a:rPr>
                        <a:t>　５１１９－７８１７</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ペットホテル（宿泊、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日帰り、長期可能、高齢</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可能）</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ペットシッター</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（散歩代行も可）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２４時間対応（要予約）</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無休</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en-US" altLang="ja-JP" sz="1100" b="1" u="none" strike="noStrike" dirty="0">
                          <a:effectLst/>
                          <a:latin typeface="AR P丸ゴシック体M" panose="020B0600010101010101" pitchFamily="50" charset="-128"/>
                          <a:ea typeface="AR P丸ゴシック体M" panose="020B0600010101010101" pitchFamily="50" charset="-128"/>
                        </a:rPr>
                        <a:t>【</a:t>
                      </a:r>
                      <a:r>
                        <a:rPr lang="ja-JP" altLang="en-US" sz="1100" b="1" u="none" strike="noStrike" dirty="0">
                          <a:effectLst/>
                          <a:latin typeface="AR P丸ゴシック体M" panose="020B0600010101010101" pitchFamily="50" charset="-128"/>
                          <a:ea typeface="AR P丸ゴシック体M" panose="020B0600010101010101" pitchFamily="50" charset="-128"/>
                        </a:rPr>
                        <a:t>ご利用料金</a:t>
                      </a:r>
                      <a:r>
                        <a:rPr lang="en-US" altLang="ja-JP" sz="1100" b="1" u="none" strike="noStrike" dirty="0">
                          <a:effectLst/>
                          <a:latin typeface="AR P丸ゴシック体M" panose="020B0600010101010101" pitchFamily="50" charset="-128"/>
                          <a:ea typeface="AR P丸ゴシック体M" panose="020B0600010101010101" pitchFamily="50" charset="-128"/>
                        </a:rPr>
                        <a:t>】</a:t>
                      </a:r>
                      <a:br>
                        <a:rPr lang="en-US" altLang="ja-JP" sz="1100" b="1" u="none" strike="noStrike" dirty="0">
                          <a:effectLst/>
                          <a:latin typeface="AR P丸ゴシック体M" panose="020B0600010101010101" pitchFamily="50" charset="-128"/>
                          <a:ea typeface="AR P丸ゴシック体M" panose="020B0600010101010101" pitchFamily="50" charset="-128"/>
                        </a:rPr>
                      </a:br>
                      <a:r>
                        <a:rPr lang="en-US" altLang="ja-JP" sz="1100" b="1" u="none" strike="noStrike" dirty="0">
                          <a:effectLst/>
                          <a:latin typeface="AR P丸ゴシック体M" panose="020B0600010101010101" pitchFamily="50" charset="-128"/>
                          <a:ea typeface="AR P丸ゴシック体M" panose="020B0600010101010101" pitchFamily="50" charset="-128"/>
                        </a:rPr>
                        <a:t> </a:t>
                      </a:r>
                      <a:r>
                        <a:rPr lang="ja-JP" altLang="en-US" sz="1100" b="1" u="sng" strike="noStrike" dirty="0">
                          <a:effectLst/>
                          <a:latin typeface="AR P丸ゴシック体M" panose="020B0600010101010101" pitchFamily="50" charset="-128"/>
                          <a:ea typeface="AR P丸ゴシック体M" panose="020B0600010101010101" pitchFamily="50" charset="-128"/>
                        </a:rPr>
                        <a:t>ペットホテル（お預かり）</a:t>
                      </a:r>
                      <a:br>
                        <a:rPr lang="ja-JP" altLang="en-US" sz="1100" b="1" u="sng"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小型犬１泊４，０００円～２泊目以降２，５００円～</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一時お預かり　２５０円～</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時</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中型犬１泊５，０００円～２泊目以降３，５００円～</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一時お預かり　３５０円～</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時</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大型犬１泊６，５００円～２泊目以降４，５００円～</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一時お預かり　４５０円～</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時</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猫１泊４，０００円～２泊目以降２，５００円～</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一時お預かり　２５０円～</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時</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ウサギ・フェレット等１泊２，５００円 ２泊目以降１，６００円</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一時お預かり　１６０円</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時</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小鳥（１カゴ）１泊２，０００円 ２泊目以降１，２００円</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一時お預かり　１２０円～</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時</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お迎え＆お送り１㎞あたり５０円</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ja-JP" altLang="en-US" sz="1100" b="1" u="sng" strike="noStrike" dirty="0">
                          <a:effectLst/>
                          <a:latin typeface="AR P丸ゴシック体M" panose="020B0600010101010101" pitchFamily="50" charset="-128"/>
                          <a:ea typeface="AR P丸ゴシック体M" panose="020B0600010101010101" pitchFamily="50" charset="-128"/>
                        </a:rPr>
                        <a:t>ペットシッター（出張でのお世話）</a:t>
                      </a:r>
                      <a:br>
                        <a:rPr lang="ja-JP" altLang="en-US" sz="1100" b="1"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基本３０分程度のお世話です。</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小型犬３，０００円／中型犬３，２００円／大型犬３，４００円／</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超大型犬４，０００円／猫２匹迄３，０００円</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走行１㎞あたり５０円</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深夜・早朝・夜間のチェックインやチェックアウトは別途料金かか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ります。</a:t>
                      </a:r>
                      <a:r>
                        <a:rPr lang="en-US" altLang="ja-JP" sz="1100" u="none" strike="noStrike" dirty="0">
                          <a:effectLst/>
                          <a:latin typeface="AR P丸ゴシック体M" panose="020B0600010101010101" pitchFamily="50" charset="-128"/>
                          <a:ea typeface="AR P丸ゴシック体M" panose="020B0600010101010101" pitchFamily="50" charset="-128"/>
                        </a:rPr>
                        <a:t> </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高齢ペットの預かりや、長期宿泊のご相談は個別に対応させ</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ていただきます。</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詳しくはお問合せ下さい。</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3781355"/>
                  </a:ext>
                </a:extLst>
              </a:tr>
            </a:tbl>
          </a:graphicData>
        </a:graphic>
      </p:graphicFrame>
      <p:pic>
        <p:nvPicPr>
          <p:cNvPr id="2050" name="Picture 2" descr="ソース画像を表示">
            <a:extLst>
              <a:ext uri="{FF2B5EF4-FFF2-40B4-BE49-F238E27FC236}">
                <a16:creationId xmlns:a16="http://schemas.microsoft.com/office/drawing/2014/main" id="{67CDCA55-4A93-43D1-9CDA-F20C432640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0843" y="722170"/>
            <a:ext cx="1010978" cy="1308105"/>
          </a:xfrm>
          <a:prstGeom prst="rect">
            <a:avLst/>
          </a:prstGeom>
          <a:noFill/>
          <a:extLst>
            <a:ext uri="{909E8E84-426E-40DD-AFC4-6F175D3DCCD1}">
              <a14:hiddenFill xmlns:a14="http://schemas.microsoft.com/office/drawing/2010/main">
                <a:solidFill>
                  <a:srgbClr val="FFFFFF"/>
                </a:solidFill>
              </a14:hiddenFill>
            </a:ext>
          </a:extLst>
        </p:spPr>
      </p:pic>
      <p:sp>
        <p:nvSpPr>
          <p:cNvPr id="7" name="フッター プレースホルダー 6">
            <a:extLst>
              <a:ext uri="{FF2B5EF4-FFF2-40B4-BE49-F238E27FC236}">
                <a16:creationId xmlns:a16="http://schemas.microsoft.com/office/drawing/2014/main" id="{8D99D8DD-9F79-4C8A-883A-CBF06F90C8CD}"/>
              </a:ext>
            </a:extLst>
          </p:cNvPr>
          <p:cNvSpPr>
            <a:spLocks noGrp="1"/>
          </p:cNvSpPr>
          <p:nvPr>
            <p:ph type="ftr" sz="quarter" idx="11"/>
          </p:nvPr>
        </p:nvSpPr>
        <p:spPr/>
        <p:txBody>
          <a:bodyPr/>
          <a:lstStyle/>
          <a:p>
            <a:r>
              <a:rPr lang="ja-JP" altLang="en-US" b="1" dirty="0">
                <a:solidFill>
                  <a:schemeClr val="tx1"/>
                </a:solidFill>
              </a:rPr>
              <a:t>２８</a:t>
            </a:r>
            <a:endParaRPr lang="en-US" b="1" dirty="0">
              <a:solidFill>
                <a:schemeClr val="tx1"/>
              </a:solidFill>
            </a:endParaRPr>
          </a:p>
        </p:txBody>
      </p:sp>
    </p:spTree>
    <p:extLst>
      <p:ext uri="{BB962C8B-B14F-4D97-AF65-F5344CB8AC3E}">
        <p14:creationId xmlns:p14="http://schemas.microsoft.com/office/powerpoint/2010/main" val="655838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4F1DBC78-4AA8-468E-877C-EC6267768A23}"/>
              </a:ext>
            </a:extLst>
          </p:cNvPr>
          <p:cNvSpPr>
            <a:spLocks noGrp="1"/>
          </p:cNvSpPr>
          <p:nvPr>
            <p:ph type="title"/>
          </p:nvPr>
        </p:nvSpPr>
        <p:spPr>
          <a:xfrm>
            <a:off x="284016" y="882333"/>
            <a:ext cx="6189749" cy="629835"/>
          </a:xfrm>
        </p:spPr>
        <p:txBody>
          <a:bodyPr>
            <a:normAutofit fontScale="90000"/>
          </a:bodyPr>
          <a:lstStyle/>
          <a:p>
            <a:r>
              <a:rPr kumimoji="1" lang="ja-JP" altLang="en-US" dirty="0">
                <a:solidFill>
                  <a:schemeClr val="tx1"/>
                </a:solidFill>
                <a:latin typeface="AR P丸ゴシック体E" panose="020F0900000000000000" pitchFamily="50" charset="-128"/>
                <a:ea typeface="AR P丸ゴシック体E" panose="020F0900000000000000" pitchFamily="50" charset="-128"/>
              </a:rPr>
              <a:t>灯油配達①</a:t>
            </a:r>
          </a:p>
        </p:txBody>
      </p:sp>
      <p:graphicFrame>
        <p:nvGraphicFramePr>
          <p:cNvPr id="6" name="コンテンツ プレースホルダー 1">
            <a:extLst>
              <a:ext uri="{FF2B5EF4-FFF2-40B4-BE49-F238E27FC236}">
                <a16:creationId xmlns:a16="http://schemas.microsoft.com/office/drawing/2014/main" id="{3C37F8FE-0E20-4093-9377-5135BEEBB45E}"/>
              </a:ext>
            </a:extLst>
          </p:cNvPr>
          <p:cNvGraphicFramePr>
            <a:graphicFrameLocks/>
          </p:cNvGraphicFramePr>
          <p:nvPr>
            <p:extLst>
              <p:ext uri="{D42A27DB-BD31-4B8C-83A1-F6EECF244321}">
                <p14:modId xmlns:p14="http://schemas.microsoft.com/office/powerpoint/2010/main" val="361683697"/>
              </p:ext>
            </p:extLst>
          </p:nvPr>
        </p:nvGraphicFramePr>
        <p:xfrm>
          <a:off x="206532" y="1573431"/>
          <a:ext cx="9617718" cy="4024861"/>
        </p:xfrm>
        <a:graphic>
          <a:graphicData uri="http://schemas.openxmlformats.org/drawingml/2006/table">
            <a:tbl>
              <a:tblPr>
                <a:tableStyleId>{5C22544A-7EE6-4342-B048-85BDC9FD1C3A}</a:tableStyleId>
              </a:tblPr>
              <a:tblGrid>
                <a:gridCol w="1192810">
                  <a:extLst>
                    <a:ext uri="{9D8B030D-6E8A-4147-A177-3AD203B41FA5}">
                      <a16:colId xmlns:a16="http://schemas.microsoft.com/office/drawing/2014/main" val="543312116"/>
                    </a:ext>
                  </a:extLst>
                </a:gridCol>
                <a:gridCol w="1471474">
                  <a:extLst>
                    <a:ext uri="{9D8B030D-6E8A-4147-A177-3AD203B41FA5}">
                      <a16:colId xmlns:a16="http://schemas.microsoft.com/office/drawing/2014/main" val="3017435528"/>
                    </a:ext>
                  </a:extLst>
                </a:gridCol>
                <a:gridCol w="1211802">
                  <a:extLst>
                    <a:ext uri="{9D8B030D-6E8A-4147-A177-3AD203B41FA5}">
                      <a16:colId xmlns:a16="http://schemas.microsoft.com/office/drawing/2014/main" val="1989753130"/>
                    </a:ext>
                  </a:extLst>
                </a:gridCol>
                <a:gridCol w="1824916">
                  <a:extLst>
                    <a:ext uri="{9D8B030D-6E8A-4147-A177-3AD203B41FA5}">
                      <a16:colId xmlns:a16="http://schemas.microsoft.com/office/drawing/2014/main" val="493820497"/>
                    </a:ext>
                  </a:extLst>
                </a:gridCol>
                <a:gridCol w="2410843">
                  <a:extLst>
                    <a:ext uri="{9D8B030D-6E8A-4147-A177-3AD203B41FA5}">
                      <a16:colId xmlns:a16="http://schemas.microsoft.com/office/drawing/2014/main" val="3665472062"/>
                    </a:ext>
                  </a:extLst>
                </a:gridCol>
                <a:gridCol w="1505873">
                  <a:extLst>
                    <a:ext uri="{9D8B030D-6E8A-4147-A177-3AD203B41FA5}">
                      <a16:colId xmlns:a16="http://schemas.microsoft.com/office/drawing/2014/main" val="780409133"/>
                    </a:ext>
                  </a:extLst>
                </a:gridCol>
              </a:tblGrid>
              <a:tr h="277756">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社名・店舗名</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住　　所</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電　　話</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事業内容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提供可能なサービス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rPr>
                        <a:t>ちょっとひとこと</a:t>
                      </a:r>
                      <a:endParaRPr lang="en-US" altLang="ja-JP"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extLst>
                  <a:ext uri="{0D108BD9-81ED-4DB2-BD59-A6C34878D82A}">
                    <a16:rowId xmlns:a16="http://schemas.microsoft.com/office/drawing/2014/main" val="772997698"/>
                  </a:ext>
                </a:extLst>
              </a:tr>
              <a:tr h="803236">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（有）八代生商店</a:t>
                      </a: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美濃加茂市太田町</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３２５８－１</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 ０５７４－</a:t>
                      </a:r>
                      <a:endParaRPr lang="en-US" altLang="ja-JP"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　 ２５ー３１５８</a:t>
                      </a: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LP</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ガス、灯油、ガス器具販売</a:t>
                      </a: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・灯油販売有</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・配達可能　何</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ℓ</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でも可能</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・配達範囲　市内全域</a:t>
                      </a: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9706411"/>
                  </a:ext>
                </a:extLst>
              </a:tr>
              <a:tr h="886197">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シンワ菱油</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パウメトウ山手</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SS</a:t>
                      </a:r>
                      <a:endParaRPr 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美濃加茂市蜂屋町</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上蜂屋柳坪４６６７</a:t>
                      </a: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p>
                    <a:p>
                      <a:pPr algn="l" fontAlgn="ctr"/>
                      <a:r>
                        <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 ０５７４－</a:t>
                      </a:r>
                      <a:endParaRPr lang="en-US" altLang="ja-JP"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　 ２６ー７８１１</a:t>
                      </a:r>
                      <a:endParaRPr lang="en-US" altLang="ja-JP"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endParaRPr lang="en-US" altLang="ja-JP"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ガソリン、軽油、灯油販売</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車検、車販</a:t>
                      </a: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・灯油販売有</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・配達可能　３缶～</a:t>
                      </a: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お気軽にお電話くださ </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い。</a:t>
                      </a: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3737535"/>
                  </a:ext>
                </a:extLst>
              </a:tr>
              <a:tr h="1004559">
                <a:tc>
                  <a:txBody>
                    <a:bodyPr/>
                    <a:lstStyle/>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丸喜石油（株）</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カワイイ給油所</a:t>
                      </a: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美濃加茂市川合町</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４ー２２６６－８</a:t>
                      </a: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０５７４ー</a:t>
                      </a:r>
                      <a:endParaRPr lang="en-US" altLang="ja-JP"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　 ２４ー０３５５</a:t>
                      </a: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ガソリン、軽油、灯油の販売</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コーティングのキーパー</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プロショップ</a:t>
                      </a: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店頭販売価格は通常よりお安く買い</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求めることができます。</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配達（灯油）はしていませんが配達し</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ている業者に灯油を販売しているの</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で、ご紹介できます。</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6405640"/>
                  </a:ext>
                </a:extLst>
              </a:tr>
              <a:tr h="1053113">
                <a:tc>
                  <a:txBody>
                    <a:bodyPr/>
                    <a:lstStyle/>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丸喜石油（株）</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美濃太田給油所</a:t>
                      </a: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美濃加茂市加茂川町</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２ー３ー１０</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０５７４ー</a:t>
                      </a:r>
                      <a:endParaRPr lang="en-US" altLang="ja-JP"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　 ２６ー０１５１</a:t>
                      </a:r>
                      <a:endParaRPr lang="en-US" altLang="ja-JP"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ガソリン、軽油、灯油の販売</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車検、車リース</a:t>
                      </a: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店頭販売価格は通常よりお安く買い</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求めることができます。</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配達（灯油）はしていませんが配達し</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ている業者に灯油を販売しているの</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で、ご紹介できます。</a:t>
                      </a:r>
                      <a:r>
                        <a:rPr lang="en-US" altLang="ja-JP" sz="1100" u="none" strike="noStrike" dirty="0">
                          <a:effectLst/>
                          <a:latin typeface="AR P丸ゴシック体M" panose="020B0600010101010101" pitchFamily="50" charset="-128"/>
                          <a:ea typeface="AR P丸ゴシック体M" panose="020B0600010101010101" pitchFamily="50" charset="-128"/>
                        </a:rPr>
                        <a:t> </a:t>
                      </a: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5111123"/>
                  </a:ext>
                </a:extLst>
              </a:tr>
            </a:tbl>
          </a:graphicData>
        </a:graphic>
      </p:graphicFrame>
      <p:pic>
        <p:nvPicPr>
          <p:cNvPr id="8" name="図 7">
            <a:extLst>
              <a:ext uri="{FF2B5EF4-FFF2-40B4-BE49-F238E27FC236}">
                <a16:creationId xmlns:a16="http://schemas.microsoft.com/office/drawing/2014/main" id="{499084B6-AFC0-47A8-ACA8-BFCD7F92DEF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684583" y="686448"/>
            <a:ext cx="804486" cy="825719"/>
          </a:xfrm>
          <a:prstGeom prst="rect">
            <a:avLst/>
          </a:prstGeom>
        </p:spPr>
      </p:pic>
      <p:sp>
        <p:nvSpPr>
          <p:cNvPr id="7" name="フッター プレースホルダー 6">
            <a:extLst>
              <a:ext uri="{FF2B5EF4-FFF2-40B4-BE49-F238E27FC236}">
                <a16:creationId xmlns:a16="http://schemas.microsoft.com/office/drawing/2014/main" id="{8D3D1A2F-9CFC-4AF9-BE53-4998E95639FA}"/>
              </a:ext>
            </a:extLst>
          </p:cNvPr>
          <p:cNvSpPr>
            <a:spLocks noGrp="1"/>
          </p:cNvSpPr>
          <p:nvPr>
            <p:ph type="ftr" sz="quarter" idx="11"/>
          </p:nvPr>
        </p:nvSpPr>
        <p:spPr/>
        <p:txBody>
          <a:bodyPr/>
          <a:lstStyle/>
          <a:p>
            <a:r>
              <a:rPr lang="ja-JP" altLang="en-US" b="1" dirty="0">
                <a:solidFill>
                  <a:schemeClr val="tx1"/>
                </a:solidFill>
              </a:rPr>
              <a:t>２９</a:t>
            </a:r>
            <a:endParaRPr lang="en-US" b="1" dirty="0">
              <a:solidFill>
                <a:schemeClr val="tx1"/>
              </a:solidFill>
            </a:endParaRPr>
          </a:p>
        </p:txBody>
      </p:sp>
    </p:spTree>
    <p:extLst>
      <p:ext uri="{BB962C8B-B14F-4D97-AF65-F5344CB8AC3E}">
        <p14:creationId xmlns:p14="http://schemas.microsoft.com/office/powerpoint/2010/main" val="2155543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1">
            <a:extLst>
              <a:ext uri="{FF2B5EF4-FFF2-40B4-BE49-F238E27FC236}">
                <a16:creationId xmlns:a16="http://schemas.microsoft.com/office/drawing/2014/main" id="{1CE67618-3BB6-40AF-941C-A83CBE51D294}"/>
              </a:ext>
            </a:extLst>
          </p:cNvPr>
          <p:cNvGraphicFramePr>
            <a:graphicFrameLocks/>
          </p:cNvGraphicFramePr>
          <p:nvPr>
            <p:extLst>
              <p:ext uri="{D42A27DB-BD31-4B8C-83A1-F6EECF244321}">
                <p14:modId xmlns:p14="http://schemas.microsoft.com/office/powerpoint/2010/main" val="1013794061"/>
              </p:ext>
            </p:extLst>
          </p:nvPr>
        </p:nvGraphicFramePr>
        <p:xfrm>
          <a:off x="281438" y="1990035"/>
          <a:ext cx="9483999" cy="1996153"/>
        </p:xfrm>
        <a:graphic>
          <a:graphicData uri="http://schemas.openxmlformats.org/drawingml/2006/table">
            <a:tbl>
              <a:tblPr>
                <a:tableStyleId>{5C22544A-7EE6-4342-B048-85BDC9FD1C3A}</a:tableStyleId>
              </a:tblPr>
              <a:tblGrid>
                <a:gridCol w="1191687">
                  <a:extLst>
                    <a:ext uri="{9D8B030D-6E8A-4147-A177-3AD203B41FA5}">
                      <a16:colId xmlns:a16="http://schemas.microsoft.com/office/drawing/2014/main" val="543312116"/>
                    </a:ext>
                  </a:extLst>
                </a:gridCol>
                <a:gridCol w="1369055">
                  <a:extLst>
                    <a:ext uri="{9D8B030D-6E8A-4147-A177-3AD203B41FA5}">
                      <a16:colId xmlns:a16="http://schemas.microsoft.com/office/drawing/2014/main" val="3017435528"/>
                    </a:ext>
                  </a:extLst>
                </a:gridCol>
                <a:gridCol w="1311695">
                  <a:extLst>
                    <a:ext uri="{9D8B030D-6E8A-4147-A177-3AD203B41FA5}">
                      <a16:colId xmlns:a16="http://schemas.microsoft.com/office/drawing/2014/main" val="1989753130"/>
                    </a:ext>
                  </a:extLst>
                </a:gridCol>
                <a:gridCol w="1613923">
                  <a:extLst>
                    <a:ext uri="{9D8B030D-6E8A-4147-A177-3AD203B41FA5}">
                      <a16:colId xmlns:a16="http://schemas.microsoft.com/office/drawing/2014/main" val="493820497"/>
                    </a:ext>
                  </a:extLst>
                </a:gridCol>
                <a:gridCol w="2445080">
                  <a:extLst>
                    <a:ext uri="{9D8B030D-6E8A-4147-A177-3AD203B41FA5}">
                      <a16:colId xmlns:a16="http://schemas.microsoft.com/office/drawing/2014/main" val="3665472062"/>
                    </a:ext>
                  </a:extLst>
                </a:gridCol>
                <a:gridCol w="1552559">
                  <a:extLst>
                    <a:ext uri="{9D8B030D-6E8A-4147-A177-3AD203B41FA5}">
                      <a16:colId xmlns:a16="http://schemas.microsoft.com/office/drawing/2014/main" val="780409133"/>
                    </a:ext>
                  </a:extLst>
                </a:gridCol>
              </a:tblGrid>
              <a:tr h="317837">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社名・店舗名</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住　　所</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電　　話</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事業内容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提供可能なサービス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rPr>
                        <a:t>ちょっとひとこと</a:t>
                      </a:r>
                      <a:endParaRPr lang="en-US" altLang="ja-JP"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extLst>
                  <a:ext uri="{0D108BD9-81ED-4DB2-BD59-A6C34878D82A}">
                    <a16:rowId xmlns:a16="http://schemas.microsoft.com/office/drawing/2014/main" val="772997698"/>
                  </a:ext>
                </a:extLst>
              </a:tr>
              <a:tr h="1611641">
                <a:tc>
                  <a:txBody>
                    <a:bodyPr/>
                    <a:lstStyle/>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株式会社　</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a:solidFill>
                            <a:srgbClr val="000000"/>
                          </a:solidFill>
                          <a:effectLst/>
                          <a:latin typeface="AR P丸ゴシック体M" panose="020B0600010101010101" pitchFamily="50" charset="-128"/>
                          <a:ea typeface="AR P丸ゴシック体M" panose="020B0600010101010101" pitchFamily="50" charset="-128"/>
                        </a:rPr>
                        <a:t>　　　遠洲屋</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（燃料の遠洲屋）</a:t>
                      </a: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美濃加茂市森山町</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２ー２ー１４</a:t>
                      </a:r>
                      <a:r>
                        <a:rPr lang="zh-TW" altLang="en-US" sz="1100" u="none" strike="noStrike" dirty="0">
                          <a:effectLst/>
                          <a:latin typeface="AR P丸ゴシック体M" panose="020B0600010101010101" pitchFamily="50" charset="-128"/>
                          <a:ea typeface="AR P丸ゴシック体M" panose="020B0600010101010101" pitchFamily="50" charset="-128"/>
                        </a:rPr>
                        <a:t> </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300" u="none" strike="noStrike" dirty="0">
                          <a:effectLst/>
                          <a:latin typeface="AR P丸ゴシック体M" panose="020B0600010101010101" pitchFamily="50" charset="-128"/>
                          <a:ea typeface="AR P丸ゴシック体M" panose="020B0600010101010101" pitchFamily="50" charset="-128"/>
                        </a:rPr>
                        <a:t> ０５７４－</a:t>
                      </a:r>
                      <a:endParaRPr lang="en-US" altLang="ja-JP" sz="13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300" u="none" strike="noStrike" dirty="0">
                          <a:effectLst/>
                          <a:latin typeface="AR P丸ゴシック体M" panose="020B0600010101010101" pitchFamily="50" charset="-128"/>
                          <a:ea typeface="AR P丸ゴシック体M" panose="020B0600010101010101" pitchFamily="50" charset="-128"/>
                        </a:rPr>
                        <a:t> </a:t>
                      </a:r>
                      <a:r>
                        <a:rPr lang="ja-JP" altLang="en-US" sz="1300" u="none" strike="noStrike" dirty="0">
                          <a:effectLst/>
                          <a:latin typeface="AR P丸ゴシック体M" panose="020B0600010101010101" pitchFamily="50" charset="-128"/>
                          <a:ea typeface="AR P丸ゴシック体M" panose="020B0600010101010101" pitchFamily="50" charset="-128"/>
                        </a:rPr>
                        <a:t>　２５－２７２４</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灯油、</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LP</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ガスの販売</a:t>
                      </a: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・販売有（配達のみ）</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・配達可能　２缶～</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・配達範囲　市内全域</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但し下記地域は＋１２円</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/ℓ</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の割増</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伊深町、加茂野町、蜂屋町伊瀬</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三和町、深田町、蜂屋町下蜂屋</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・午前中の注文で当日配達可能</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午後からの注文は翌日配達</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お気軽にお電話</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ください。</a:t>
                      </a:r>
                    </a:p>
                  </a:txBody>
                  <a:tcPr marL="1916" marR="1916" marT="19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9706411"/>
                  </a:ext>
                </a:extLst>
              </a:tr>
            </a:tbl>
          </a:graphicData>
        </a:graphic>
      </p:graphicFrame>
      <p:sp>
        <p:nvSpPr>
          <p:cNvPr id="5" name="タイトル 1">
            <a:extLst>
              <a:ext uri="{FF2B5EF4-FFF2-40B4-BE49-F238E27FC236}">
                <a16:creationId xmlns:a16="http://schemas.microsoft.com/office/drawing/2014/main" id="{D7815AD8-5198-4027-B4D7-6E9ACF5CE8D2}"/>
              </a:ext>
            </a:extLst>
          </p:cNvPr>
          <p:cNvSpPr>
            <a:spLocks noGrp="1"/>
          </p:cNvSpPr>
          <p:nvPr>
            <p:ph type="title"/>
          </p:nvPr>
        </p:nvSpPr>
        <p:spPr>
          <a:xfrm>
            <a:off x="187542" y="985720"/>
            <a:ext cx="5727205" cy="810535"/>
          </a:xfrm>
        </p:spPr>
        <p:txBody>
          <a:bodyPr>
            <a:normAutofit/>
          </a:bodyPr>
          <a:lstStyle/>
          <a:p>
            <a:r>
              <a:rPr kumimoji="1" lang="ja-JP" altLang="en-US" dirty="0">
                <a:solidFill>
                  <a:schemeClr val="tx1"/>
                </a:solidFill>
                <a:latin typeface="AR P丸ゴシック体E" panose="020F0900000000000000" pitchFamily="50" charset="-128"/>
                <a:ea typeface="AR P丸ゴシック体E" panose="020F0900000000000000" pitchFamily="50" charset="-128"/>
              </a:rPr>
              <a:t>灯油配達②</a:t>
            </a:r>
          </a:p>
        </p:txBody>
      </p:sp>
      <p:pic>
        <p:nvPicPr>
          <p:cNvPr id="3" name="図 2">
            <a:extLst>
              <a:ext uri="{FF2B5EF4-FFF2-40B4-BE49-F238E27FC236}">
                <a16:creationId xmlns:a16="http://schemas.microsoft.com/office/drawing/2014/main" id="{A386CB65-1342-4BD4-AACD-F737DA9EBAB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414911" y="985720"/>
            <a:ext cx="978586" cy="898964"/>
          </a:xfrm>
          <a:prstGeom prst="rect">
            <a:avLst/>
          </a:prstGeom>
        </p:spPr>
      </p:pic>
      <p:sp>
        <p:nvSpPr>
          <p:cNvPr id="8" name="フッター プレースホルダー 7">
            <a:extLst>
              <a:ext uri="{FF2B5EF4-FFF2-40B4-BE49-F238E27FC236}">
                <a16:creationId xmlns:a16="http://schemas.microsoft.com/office/drawing/2014/main" id="{4F84A611-C363-4134-9D5F-0C68416F98B6}"/>
              </a:ext>
            </a:extLst>
          </p:cNvPr>
          <p:cNvSpPr>
            <a:spLocks noGrp="1"/>
          </p:cNvSpPr>
          <p:nvPr>
            <p:ph type="ftr" sz="quarter" idx="11"/>
          </p:nvPr>
        </p:nvSpPr>
        <p:spPr/>
        <p:txBody>
          <a:bodyPr/>
          <a:lstStyle/>
          <a:p>
            <a:r>
              <a:rPr lang="ja-JP" altLang="en-US" b="1" dirty="0">
                <a:solidFill>
                  <a:schemeClr val="tx1"/>
                </a:solidFill>
              </a:rPr>
              <a:t>３０</a:t>
            </a:r>
            <a:endParaRPr lang="en-US" b="1" dirty="0">
              <a:solidFill>
                <a:schemeClr val="tx1"/>
              </a:solidFill>
            </a:endParaRPr>
          </a:p>
        </p:txBody>
      </p:sp>
    </p:spTree>
    <p:extLst>
      <p:ext uri="{BB962C8B-B14F-4D97-AF65-F5344CB8AC3E}">
        <p14:creationId xmlns:p14="http://schemas.microsoft.com/office/powerpoint/2010/main" val="5634657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5E7AEAF-9591-4D3F-8BC3-B8FA733BEDD9}"/>
              </a:ext>
            </a:extLst>
          </p:cNvPr>
          <p:cNvSpPr>
            <a:spLocks noGrp="1"/>
          </p:cNvSpPr>
          <p:nvPr>
            <p:ph idx="1"/>
          </p:nvPr>
        </p:nvSpPr>
        <p:spPr>
          <a:xfrm>
            <a:off x="2114471" y="2085894"/>
            <a:ext cx="6541269" cy="2387537"/>
          </a:xfrm>
        </p:spPr>
        <p:txBody>
          <a:bodyPr>
            <a:normAutofit lnSpcReduction="10000"/>
          </a:bodyPr>
          <a:lstStyle/>
          <a:p>
            <a:pPr marL="0" indent="0">
              <a:buNone/>
            </a:pPr>
            <a:r>
              <a:rPr kumimoji="1" lang="ja-JP" altLang="en-US" dirty="0">
                <a:latin typeface="AR P丸ゴシック体M" panose="020B0600010101010101" pitchFamily="50" charset="-128"/>
                <a:ea typeface="AR P丸ゴシック体M" panose="020B0600010101010101" pitchFamily="50" charset="-128"/>
              </a:rPr>
              <a:t>問合せ先</a:t>
            </a:r>
            <a:endParaRPr kumimoji="1" lang="en-US" altLang="ja-JP" dirty="0">
              <a:latin typeface="AR P丸ゴシック体M" panose="020B0600010101010101" pitchFamily="50" charset="-128"/>
              <a:ea typeface="AR P丸ゴシック体M" panose="020B0600010101010101" pitchFamily="50" charset="-128"/>
            </a:endParaRPr>
          </a:p>
          <a:p>
            <a:pPr marL="0" indent="0">
              <a:buNone/>
            </a:pPr>
            <a:r>
              <a:rPr lang="ja-JP" altLang="en-US" dirty="0">
                <a:latin typeface="AR P丸ゴシック体M" panose="020B0600010101010101" pitchFamily="50" charset="-128"/>
                <a:ea typeface="AR P丸ゴシック体M" panose="020B0600010101010101" pitchFamily="50" charset="-128"/>
              </a:rPr>
              <a:t>美濃加茂市社会福祉協議会</a:t>
            </a:r>
            <a:endParaRPr lang="en-US" altLang="ja-JP" dirty="0">
              <a:latin typeface="AR P丸ゴシック体M" panose="020B0600010101010101" pitchFamily="50" charset="-128"/>
              <a:ea typeface="AR P丸ゴシック体M" panose="020B0600010101010101" pitchFamily="50" charset="-128"/>
            </a:endParaRPr>
          </a:p>
          <a:p>
            <a:pPr marL="0" indent="0">
              <a:buNone/>
            </a:pPr>
            <a:r>
              <a:rPr kumimoji="1" lang="ja-JP" altLang="en-US" dirty="0">
                <a:latin typeface="AR P丸ゴシック体M" panose="020B0600010101010101" pitchFamily="50" charset="-128"/>
                <a:ea typeface="AR P丸ゴシック体M" panose="020B0600010101010101" pitchFamily="50" charset="-128"/>
              </a:rPr>
              <a:t>地域福祉係　生活支援コーディネーター</a:t>
            </a:r>
            <a:endParaRPr kumimoji="1" lang="en-US" altLang="ja-JP" dirty="0">
              <a:latin typeface="AR P丸ゴシック体M" panose="020B0600010101010101" pitchFamily="50" charset="-128"/>
              <a:ea typeface="AR P丸ゴシック体M" panose="020B0600010101010101" pitchFamily="50" charset="-128"/>
            </a:endParaRPr>
          </a:p>
          <a:p>
            <a:pPr marL="0" indent="0">
              <a:buNone/>
            </a:pPr>
            <a:r>
              <a:rPr kumimoji="1" lang="ja-JP" altLang="en-US" dirty="0">
                <a:latin typeface="AR P丸ゴシック体M" panose="020B0600010101010101" pitchFamily="50" charset="-128"/>
                <a:ea typeface="AR P丸ゴシック体M" panose="020B0600010101010101" pitchFamily="50" charset="-128"/>
              </a:rPr>
              <a:t>美濃加茂市新池町３－４－１</a:t>
            </a:r>
            <a:endParaRPr kumimoji="1" lang="en-US" altLang="ja-JP" dirty="0">
              <a:latin typeface="AR P丸ゴシック体M" panose="020B0600010101010101" pitchFamily="50" charset="-128"/>
              <a:ea typeface="AR P丸ゴシック体M" panose="020B0600010101010101" pitchFamily="50" charset="-128"/>
            </a:endParaRPr>
          </a:p>
          <a:p>
            <a:pPr marL="0" indent="0">
              <a:buNone/>
            </a:pPr>
            <a:r>
              <a:rPr lang="en-US" altLang="ja-JP" dirty="0">
                <a:latin typeface="AR P丸ゴシック体M" panose="020B0600010101010101" pitchFamily="50" charset="-128"/>
                <a:ea typeface="AR P丸ゴシック体M" panose="020B0600010101010101" pitchFamily="50" charset="-128"/>
              </a:rPr>
              <a:t>TEL</a:t>
            </a:r>
            <a:r>
              <a:rPr lang="ja-JP" altLang="en-US" dirty="0">
                <a:latin typeface="AR P丸ゴシック体M" panose="020B0600010101010101" pitchFamily="50" charset="-128"/>
                <a:ea typeface="AR P丸ゴシック体M" panose="020B0600010101010101" pitchFamily="50" charset="-128"/>
              </a:rPr>
              <a:t>　０５７４－２８－６１１１</a:t>
            </a:r>
            <a:endParaRPr kumimoji="1" lang="en-US" altLang="ja-JP" dirty="0">
              <a:latin typeface="AR P丸ゴシック体M" panose="020B0600010101010101" pitchFamily="50" charset="-128"/>
              <a:ea typeface="AR P丸ゴシック体M" panose="020B0600010101010101" pitchFamily="50" charset="-128"/>
            </a:endParaRPr>
          </a:p>
          <a:p>
            <a:pPr marL="0" indent="0">
              <a:buNone/>
            </a:pPr>
            <a:endParaRPr kumimoji="1" lang="ja-JP" altLang="en-US" dirty="0">
              <a:latin typeface="AR P丸ゴシック体M" panose="020B0600010101010101" pitchFamily="50" charset="-128"/>
              <a:ea typeface="AR P丸ゴシック体M" panose="020B0600010101010101" pitchFamily="50" charset="-128"/>
            </a:endParaRPr>
          </a:p>
        </p:txBody>
      </p:sp>
      <p:pic>
        <p:nvPicPr>
          <p:cNvPr id="2050" name="Picture 2" descr="ソース画像を表示">
            <a:extLst>
              <a:ext uri="{FF2B5EF4-FFF2-40B4-BE49-F238E27FC236}">
                <a16:creationId xmlns:a16="http://schemas.microsoft.com/office/drawing/2014/main" id="{48B0B2FC-A908-498F-88B3-1973347ECF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377" y="4684680"/>
            <a:ext cx="4493765" cy="7729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ソース画像を表示">
            <a:extLst>
              <a:ext uri="{FF2B5EF4-FFF2-40B4-BE49-F238E27FC236}">
                <a16:creationId xmlns:a16="http://schemas.microsoft.com/office/drawing/2014/main" id="{09F1ED87-2198-4696-9F47-66E2778FD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1197" y="1066543"/>
            <a:ext cx="4493765" cy="7729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ソース画像を表示">
            <a:extLst>
              <a:ext uri="{FF2B5EF4-FFF2-40B4-BE49-F238E27FC236}">
                <a16:creationId xmlns:a16="http://schemas.microsoft.com/office/drawing/2014/main" id="{9991A9BB-2E9F-4EB0-B97C-270827E4A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547" y="1066543"/>
            <a:ext cx="4493765" cy="7729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ソース画像を表示">
            <a:extLst>
              <a:ext uri="{FF2B5EF4-FFF2-40B4-BE49-F238E27FC236}">
                <a16:creationId xmlns:a16="http://schemas.microsoft.com/office/drawing/2014/main" id="{BD8EC665-C659-437A-9187-B4FD8654F0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684680"/>
            <a:ext cx="4493765" cy="772951"/>
          </a:xfrm>
          <a:prstGeom prst="rect">
            <a:avLst/>
          </a:prstGeom>
          <a:noFill/>
          <a:extLst>
            <a:ext uri="{909E8E84-426E-40DD-AFC4-6F175D3DCCD1}">
              <a14:hiddenFill xmlns:a14="http://schemas.microsoft.com/office/drawing/2010/main">
                <a:solidFill>
                  <a:srgbClr val="FFFFFF"/>
                </a:solidFill>
              </a14:hiddenFill>
            </a:ext>
          </a:extLst>
        </p:spPr>
      </p:pic>
      <p:sp>
        <p:nvSpPr>
          <p:cNvPr id="6" name="フッター プレースホルダー 5">
            <a:extLst>
              <a:ext uri="{FF2B5EF4-FFF2-40B4-BE49-F238E27FC236}">
                <a16:creationId xmlns:a16="http://schemas.microsoft.com/office/drawing/2014/main" id="{816707F4-7D7A-4B82-916D-9267DCDA7066}"/>
              </a:ext>
            </a:extLst>
          </p:cNvPr>
          <p:cNvSpPr>
            <a:spLocks noGrp="1"/>
          </p:cNvSpPr>
          <p:nvPr>
            <p:ph type="ftr" sz="quarter" idx="11"/>
          </p:nvPr>
        </p:nvSpPr>
        <p:spPr/>
        <p:txBody>
          <a:bodyPr/>
          <a:lstStyle/>
          <a:p>
            <a:r>
              <a:rPr lang="ja-JP" altLang="en-US" b="1" dirty="0">
                <a:solidFill>
                  <a:schemeClr val="tx1"/>
                </a:solidFill>
              </a:rPr>
              <a:t>３１</a:t>
            </a:r>
            <a:endParaRPr lang="en-US" b="1" dirty="0">
              <a:solidFill>
                <a:schemeClr val="tx1"/>
              </a:solidFill>
            </a:endParaRPr>
          </a:p>
        </p:txBody>
      </p:sp>
      <p:pic>
        <p:nvPicPr>
          <p:cNvPr id="4" name="図 3">
            <a:extLst>
              <a:ext uri="{FF2B5EF4-FFF2-40B4-BE49-F238E27FC236}">
                <a16:creationId xmlns:a16="http://schemas.microsoft.com/office/drawing/2014/main" id="{7AD6C2A8-AF20-49F0-A84F-82C6F607938F}"/>
              </a:ext>
            </a:extLst>
          </p:cNvPr>
          <p:cNvPicPr>
            <a:picLocks noChangeAspect="1"/>
          </p:cNvPicPr>
          <p:nvPr/>
        </p:nvPicPr>
        <p:blipFill>
          <a:blip r:embed="rId3"/>
          <a:stretch>
            <a:fillRect/>
          </a:stretch>
        </p:blipFill>
        <p:spPr>
          <a:xfrm>
            <a:off x="220452" y="2806851"/>
            <a:ext cx="1894019" cy="1666580"/>
          </a:xfrm>
          <a:prstGeom prst="rect">
            <a:avLst/>
          </a:prstGeom>
        </p:spPr>
      </p:pic>
    </p:spTree>
    <p:extLst>
      <p:ext uri="{BB962C8B-B14F-4D97-AF65-F5344CB8AC3E}">
        <p14:creationId xmlns:p14="http://schemas.microsoft.com/office/powerpoint/2010/main" val="3782157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731B4012-9362-5117-924E-64DBFE3F517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86894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753060-479A-48F5-8B87-6D2E084F1691}"/>
              </a:ext>
            </a:extLst>
          </p:cNvPr>
          <p:cNvSpPr>
            <a:spLocks noGrp="1"/>
          </p:cNvSpPr>
          <p:nvPr>
            <p:ph type="title"/>
          </p:nvPr>
        </p:nvSpPr>
        <p:spPr>
          <a:xfrm>
            <a:off x="195957" y="327727"/>
            <a:ext cx="9294270" cy="849643"/>
          </a:xfrm>
        </p:spPr>
        <p:txBody>
          <a:bodyPr>
            <a:normAutofit fontScale="90000"/>
          </a:bodyPr>
          <a:lstStyle/>
          <a:p>
            <a:r>
              <a:rPr kumimoji="1" lang="ja-JP" altLang="en-US" dirty="0">
                <a:solidFill>
                  <a:schemeClr val="tx1"/>
                </a:solidFill>
                <a:latin typeface="AR P丸ゴシック体E" panose="020F0900000000000000" pitchFamily="50" charset="-128"/>
                <a:ea typeface="AR P丸ゴシック体E" panose="020F0900000000000000" pitchFamily="50" charset="-128"/>
              </a:rPr>
              <a:t>介護タクシー</a:t>
            </a:r>
            <a:br>
              <a:rPr kumimoji="1" lang="en-US" altLang="ja-JP" dirty="0">
                <a:solidFill>
                  <a:schemeClr val="tx1"/>
                </a:solidFill>
                <a:latin typeface="AR P丸ゴシック体E" panose="020F0900000000000000" pitchFamily="50" charset="-128"/>
                <a:ea typeface="AR P丸ゴシック体E" panose="020F0900000000000000" pitchFamily="50" charset="-128"/>
              </a:rPr>
            </a:br>
            <a:r>
              <a:rPr lang="ja-JP" altLang="en-US" sz="1625" dirty="0">
                <a:latin typeface="AR P丸ゴシック体E" panose="020F0900000000000000" pitchFamily="50" charset="-128"/>
                <a:ea typeface="AR P丸ゴシック体E" panose="020F0900000000000000" pitchFamily="50" charset="-128"/>
              </a:rPr>
              <a:t>（車いすのまま乗車できるタクシーです。お身体の状態にあわせてご利用ください）</a:t>
            </a:r>
          </a:p>
        </p:txBody>
      </p:sp>
      <p:graphicFrame>
        <p:nvGraphicFramePr>
          <p:cNvPr id="5" name="コンテンツ プレースホルダー 4">
            <a:extLst>
              <a:ext uri="{FF2B5EF4-FFF2-40B4-BE49-F238E27FC236}">
                <a16:creationId xmlns:a16="http://schemas.microsoft.com/office/drawing/2014/main" id="{B46C9719-4A36-4DFD-93B1-B933B303F1A1}"/>
              </a:ext>
            </a:extLst>
          </p:cNvPr>
          <p:cNvGraphicFramePr>
            <a:graphicFrameLocks noGrp="1"/>
          </p:cNvGraphicFramePr>
          <p:nvPr>
            <p:ph idx="1"/>
            <p:extLst>
              <p:ext uri="{D42A27DB-BD31-4B8C-83A1-F6EECF244321}">
                <p14:modId xmlns:p14="http://schemas.microsoft.com/office/powerpoint/2010/main" val="249801153"/>
              </p:ext>
            </p:extLst>
          </p:nvPr>
        </p:nvGraphicFramePr>
        <p:xfrm>
          <a:off x="305864" y="1248361"/>
          <a:ext cx="9294271" cy="5036999"/>
        </p:xfrm>
        <a:graphic>
          <a:graphicData uri="http://schemas.openxmlformats.org/drawingml/2006/table">
            <a:tbl>
              <a:tblPr>
                <a:tableStyleId>{5C22544A-7EE6-4342-B048-85BDC9FD1C3A}</a:tableStyleId>
              </a:tblPr>
              <a:tblGrid>
                <a:gridCol w="1300994">
                  <a:extLst>
                    <a:ext uri="{9D8B030D-6E8A-4147-A177-3AD203B41FA5}">
                      <a16:colId xmlns:a16="http://schemas.microsoft.com/office/drawing/2014/main" val="1059616324"/>
                    </a:ext>
                  </a:extLst>
                </a:gridCol>
                <a:gridCol w="1492605">
                  <a:extLst>
                    <a:ext uri="{9D8B030D-6E8A-4147-A177-3AD203B41FA5}">
                      <a16:colId xmlns:a16="http://schemas.microsoft.com/office/drawing/2014/main" val="2576556459"/>
                    </a:ext>
                  </a:extLst>
                </a:gridCol>
                <a:gridCol w="1242245">
                  <a:extLst>
                    <a:ext uri="{9D8B030D-6E8A-4147-A177-3AD203B41FA5}">
                      <a16:colId xmlns:a16="http://schemas.microsoft.com/office/drawing/2014/main" val="4261478491"/>
                    </a:ext>
                  </a:extLst>
                </a:gridCol>
                <a:gridCol w="1041509">
                  <a:extLst>
                    <a:ext uri="{9D8B030D-6E8A-4147-A177-3AD203B41FA5}">
                      <a16:colId xmlns:a16="http://schemas.microsoft.com/office/drawing/2014/main" val="3263897610"/>
                    </a:ext>
                  </a:extLst>
                </a:gridCol>
                <a:gridCol w="2788929">
                  <a:extLst>
                    <a:ext uri="{9D8B030D-6E8A-4147-A177-3AD203B41FA5}">
                      <a16:colId xmlns:a16="http://schemas.microsoft.com/office/drawing/2014/main" val="3796513217"/>
                    </a:ext>
                  </a:extLst>
                </a:gridCol>
                <a:gridCol w="1427989">
                  <a:extLst>
                    <a:ext uri="{9D8B030D-6E8A-4147-A177-3AD203B41FA5}">
                      <a16:colId xmlns:a16="http://schemas.microsoft.com/office/drawing/2014/main" val="2230896320"/>
                    </a:ext>
                  </a:extLst>
                </a:gridCol>
              </a:tblGrid>
              <a:tr h="327732">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社名・店舗名　　</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968" marR="4968" marT="49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住　　所</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968" marR="4968" marT="49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電　　話</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968" marR="4968" marT="49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事業内容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968" marR="4968" marT="49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提供可能なサービス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968" marR="4968" marT="49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rPr>
                        <a:t>ちょっとひとこと</a:t>
                      </a:r>
                    </a:p>
                  </a:txBody>
                  <a:tcPr marL="4968" marR="4968" marT="49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extLst>
                  <a:ext uri="{0D108BD9-81ED-4DB2-BD59-A6C34878D82A}">
                    <a16:rowId xmlns:a16="http://schemas.microsoft.com/office/drawing/2014/main" val="1491102268"/>
                  </a:ext>
                </a:extLst>
              </a:tr>
              <a:tr h="2093581">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新太田タクシー（株）</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968" marR="4968" marT="49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zh-TW" altLang="en-US" sz="1100" u="none" strike="noStrike" dirty="0">
                          <a:effectLst/>
                          <a:latin typeface="AR P丸ゴシック体M" panose="020B0600010101010101" pitchFamily="50" charset="-128"/>
                          <a:ea typeface="AR P丸ゴシック体M" panose="020B0600010101010101" pitchFamily="50" charset="-128"/>
                        </a:rPr>
                        <a:t>美濃加茂市太田町</a:t>
                      </a:r>
                      <a:endParaRPr lang="en-US" altLang="zh-TW"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zh-TW" altLang="en-US" sz="1100" u="none" strike="noStrike" dirty="0">
                          <a:effectLst/>
                          <a:latin typeface="AR P丸ゴシック体M" panose="020B0600010101010101" pitchFamily="50" charset="-128"/>
                          <a:ea typeface="AR P丸ゴシック体M" panose="020B0600010101010101" pitchFamily="50" charset="-128"/>
                        </a:rPr>
                        <a:t>４３６１</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968" marR="4968" marT="49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ja-JP" altLang="en-US" sz="1300" u="none" strike="noStrike" dirty="0">
                          <a:effectLst/>
                          <a:latin typeface="AR P丸ゴシック体M" panose="020B0600010101010101" pitchFamily="50" charset="-128"/>
                          <a:ea typeface="AR P丸ゴシック体M" panose="020B0600010101010101" pitchFamily="50" charset="-128"/>
                        </a:rPr>
                        <a:t>０５７４－</a:t>
                      </a:r>
                      <a:endParaRPr lang="en-US" altLang="ja-JP" sz="13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300" u="none" strike="noStrike" dirty="0">
                          <a:effectLst/>
                          <a:latin typeface="AR P丸ゴシック体M" panose="020B0600010101010101" pitchFamily="50" charset="-128"/>
                          <a:ea typeface="AR P丸ゴシック体M" panose="020B0600010101010101" pitchFamily="50" charset="-128"/>
                        </a:rPr>
                        <a:t> </a:t>
                      </a:r>
                      <a:r>
                        <a:rPr lang="ja-JP" altLang="en-US" sz="1300" u="none" strike="noStrike" dirty="0">
                          <a:effectLst/>
                          <a:latin typeface="AR P丸ゴシック体M" panose="020B0600010101010101" pitchFamily="50" charset="-128"/>
                          <a:ea typeface="AR P丸ゴシック体M" panose="020B0600010101010101" pitchFamily="50" charset="-128"/>
                        </a:rPr>
                        <a:t>　２５－２１４７</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（介護タクシー</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専用）</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968" marR="4968" marT="49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タクシー会社</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（介護タクシー</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あり）</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968" marR="4968" marT="49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○介護タクシー</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受付時間：月～金　８</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３０～１５：３０</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土・日・祝日　受付休み</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お迎え料金：１１０円（一律）</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タクシーメーター料金に準ずる</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指定介助料：１，０００円（片道）</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営業時間：年中無休（乗務員が休みの場合</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は休み）</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８：００～１６：００（時間は応相談）</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詳しくは</a:t>
                      </a:r>
                      <a:r>
                        <a:rPr lang="en-US" altLang="ja-JP" sz="1100" u="none" strike="noStrike" dirty="0">
                          <a:effectLst/>
                          <a:latin typeface="AR P丸ゴシック体M" panose="020B0600010101010101" pitchFamily="50" charset="-128"/>
                          <a:ea typeface="AR P丸ゴシック体M" panose="020B0600010101010101" pitchFamily="50" charset="-128"/>
                        </a:rPr>
                        <a:t>HP</a:t>
                      </a:r>
                      <a:r>
                        <a:rPr lang="ja-JP" altLang="en-US" sz="1100" u="none" strike="noStrike" dirty="0">
                          <a:effectLst/>
                          <a:latin typeface="AR P丸ゴシック体M" panose="020B0600010101010101" pitchFamily="50" charset="-128"/>
                          <a:ea typeface="AR P丸ゴシック体M" panose="020B0600010101010101" pitchFamily="50" charset="-128"/>
                        </a:rPr>
                        <a:t>をご覧いただくか直接お問</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合せ下さい。</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968" marR="4968" marT="49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基本予約制ですが急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なことにも対応できる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場合があります。</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968" marR="4968" marT="49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1387338"/>
                  </a:ext>
                </a:extLst>
              </a:tr>
              <a:tr h="2615686">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中濃介護タクシー</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968" marR="4968" marT="49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zh-TW" altLang="en-US" sz="1100" u="none" strike="noStrike" dirty="0">
                          <a:effectLst/>
                          <a:latin typeface="AR P丸ゴシック体M" panose="020B0600010101010101" pitchFamily="50" charset="-128"/>
                          <a:ea typeface="AR P丸ゴシック体M" panose="020B0600010101010101" pitchFamily="50" charset="-128"/>
                        </a:rPr>
                        <a:t>加茂郡川辺町比久見</a:t>
                      </a:r>
                      <a:endParaRPr lang="en-US" altLang="zh-TW"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zh-TW" altLang="en-US" sz="1100" u="none" strike="noStrike" dirty="0">
                          <a:effectLst/>
                          <a:latin typeface="AR P丸ゴシック体M" panose="020B0600010101010101" pitchFamily="50" charset="-128"/>
                          <a:ea typeface="AR P丸ゴシック体M" panose="020B0600010101010101" pitchFamily="50" charset="-128"/>
                        </a:rPr>
                        <a:t>２９３－６</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968" marR="4968" marT="49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ja-JP" altLang="en-US" sz="1300" u="none" strike="noStrike" dirty="0">
                          <a:effectLst/>
                          <a:latin typeface="AR P丸ゴシック体M" panose="020B0600010101010101" pitchFamily="50" charset="-128"/>
                          <a:ea typeface="AR P丸ゴシック体M" panose="020B0600010101010101" pitchFamily="50" charset="-128"/>
                        </a:rPr>
                        <a:t>０５７４ー</a:t>
                      </a:r>
                      <a:endParaRPr lang="en-US" altLang="ja-JP" sz="13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300" u="none" strike="noStrike" dirty="0">
                          <a:effectLst/>
                          <a:latin typeface="AR P丸ゴシック体M" panose="020B0600010101010101" pitchFamily="50" charset="-128"/>
                          <a:ea typeface="AR P丸ゴシック体M" panose="020B0600010101010101" pitchFamily="50" charset="-128"/>
                        </a:rPr>
                        <a:t> </a:t>
                      </a:r>
                      <a:r>
                        <a:rPr lang="ja-JP" altLang="en-US" sz="1300" u="none" strike="noStrike" dirty="0">
                          <a:effectLst/>
                          <a:latin typeface="AR P丸ゴシック体M" panose="020B0600010101010101" pitchFamily="50" charset="-128"/>
                          <a:ea typeface="AR P丸ゴシック体M" panose="020B0600010101010101" pitchFamily="50" charset="-128"/>
                        </a:rPr>
                        <a:t>　５３－５９５１</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968" marR="4968" marT="49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介護タクシー</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968" marR="4968" marT="49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①迎車料金＋乗車運賃</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迎車料金：１１０円</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初乗り運賃１．２</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まで：６９０円</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加算運賃２５</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までごとに：１１０円</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（時間制運賃：４，２５０円）</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②サポート料金</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車いす１台：５００円～</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ストレッチャー：１，０００円～</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その他介助料有</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③搬送用機器貸出料</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一般車いす：無料</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リクライニング車いす：１，０００円</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ストレッチャー：３，０００円</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☆①＋②＋③＝ご利用料金となります</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詳しくはお問合せ下さい。</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968" marR="4968" marT="49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親切・丁寧なサービ</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スでお応えします。</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車いす、リクライニン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グ車いす、ストレッ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チャー対応できます。</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968" marR="4968" marT="49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7688293"/>
                  </a:ext>
                </a:extLst>
              </a:tr>
            </a:tbl>
          </a:graphicData>
        </a:graphic>
      </p:graphicFrame>
      <p:pic>
        <p:nvPicPr>
          <p:cNvPr id="1028" name="Picture 4" descr="イラスト無料　介護タクシー に対する画像結果">
            <a:extLst>
              <a:ext uri="{FF2B5EF4-FFF2-40B4-BE49-F238E27FC236}">
                <a16:creationId xmlns:a16="http://schemas.microsoft.com/office/drawing/2014/main" id="{6F513436-D3C5-4F1B-900F-7746CBD2C5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26777" y="5452355"/>
            <a:ext cx="1065269" cy="716547"/>
          </a:xfrm>
          <a:prstGeom prst="rect">
            <a:avLst/>
          </a:prstGeom>
          <a:noFill/>
          <a:extLst>
            <a:ext uri="{909E8E84-426E-40DD-AFC4-6F175D3DCCD1}">
              <a14:hiddenFill xmlns:a14="http://schemas.microsoft.com/office/drawing/2010/main">
                <a:solidFill>
                  <a:srgbClr val="FFFFFF"/>
                </a:solidFill>
              </a14:hiddenFill>
            </a:ext>
          </a:extLst>
        </p:spPr>
      </p:pic>
      <p:sp>
        <p:nvSpPr>
          <p:cNvPr id="7" name="フッター プレースホルダー 6">
            <a:extLst>
              <a:ext uri="{FF2B5EF4-FFF2-40B4-BE49-F238E27FC236}">
                <a16:creationId xmlns:a16="http://schemas.microsoft.com/office/drawing/2014/main" id="{6DCEC645-B6FA-4DE6-A81C-97460C1A8C3B}"/>
              </a:ext>
            </a:extLst>
          </p:cNvPr>
          <p:cNvSpPr>
            <a:spLocks noGrp="1"/>
          </p:cNvSpPr>
          <p:nvPr>
            <p:ph type="ftr" sz="quarter" idx="11"/>
          </p:nvPr>
        </p:nvSpPr>
        <p:spPr/>
        <p:txBody>
          <a:bodyPr/>
          <a:lstStyle/>
          <a:p>
            <a:r>
              <a:rPr lang="ja-JP" altLang="en-US" b="1" dirty="0">
                <a:solidFill>
                  <a:schemeClr val="tx1"/>
                </a:solidFill>
              </a:rPr>
              <a:t>１</a:t>
            </a:r>
            <a:endParaRPr lang="en-US" b="1" dirty="0">
              <a:solidFill>
                <a:schemeClr val="tx1"/>
              </a:solidFill>
            </a:endParaRPr>
          </a:p>
        </p:txBody>
      </p:sp>
    </p:spTree>
    <p:extLst>
      <p:ext uri="{BB962C8B-B14F-4D97-AF65-F5344CB8AC3E}">
        <p14:creationId xmlns:p14="http://schemas.microsoft.com/office/powerpoint/2010/main" val="236698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2DB0FC9-B1D6-49A8-9189-C1E179AD2FA2}"/>
              </a:ext>
            </a:extLst>
          </p:cNvPr>
          <p:cNvSpPr>
            <a:spLocks noGrp="1"/>
          </p:cNvSpPr>
          <p:nvPr>
            <p:ph type="title"/>
          </p:nvPr>
        </p:nvSpPr>
        <p:spPr>
          <a:xfrm>
            <a:off x="242840" y="516757"/>
            <a:ext cx="4195994" cy="806941"/>
          </a:xfrm>
        </p:spPr>
        <p:txBody>
          <a:bodyPr>
            <a:normAutofit fontScale="90000"/>
          </a:bodyPr>
          <a:lstStyle/>
          <a:p>
            <a:r>
              <a:rPr lang="ja-JP" altLang="en-US" dirty="0">
                <a:latin typeface="AR P丸ゴシック体E" panose="020F0900000000000000" pitchFamily="50" charset="-128"/>
                <a:ea typeface="AR P丸ゴシック体E" panose="020F0900000000000000" pitchFamily="50" charset="-128"/>
              </a:rPr>
              <a:t>福祉車両レンタル</a:t>
            </a:r>
            <a:endParaRPr kumimoji="1" lang="ja-JP" altLang="en-US" dirty="0">
              <a:solidFill>
                <a:schemeClr val="tx1"/>
              </a:solidFill>
              <a:latin typeface="AR P丸ゴシック体E" panose="020F0900000000000000" pitchFamily="50" charset="-128"/>
              <a:ea typeface="AR P丸ゴシック体E" panose="020F0900000000000000" pitchFamily="50" charset="-128"/>
            </a:endParaRPr>
          </a:p>
        </p:txBody>
      </p:sp>
      <p:graphicFrame>
        <p:nvGraphicFramePr>
          <p:cNvPr id="5" name="コンテンツ プレースホルダー 4">
            <a:extLst>
              <a:ext uri="{FF2B5EF4-FFF2-40B4-BE49-F238E27FC236}">
                <a16:creationId xmlns:a16="http://schemas.microsoft.com/office/drawing/2014/main" id="{5A09AB10-238D-4937-A2DB-669DBAACBD47}"/>
              </a:ext>
            </a:extLst>
          </p:cNvPr>
          <p:cNvGraphicFramePr>
            <a:graphicFrameLocks noGrp="1"/>
          </p:cNvGraphicFramePr>
          <p:nvPr>
            <p:ph idx="1"/>
            <p:extLst>
              <p:ext uri="{D42A27DB-BD31-4B8C-83A1-F6EECF244321}">
                <p14:modId xmlns:p14="http://schemas.microsoft.com/office/powerpoint/2010/main" val="2114950654"/>
              </p:ext>
            </p:extLst>
          </p:nvPr>
        </p:nvGraphicFramePr>
        <p:xfrm>
          <a:off x="242843" y="1416375"/>
          <a:ext cx="9420317" cy="4780835"/>
        </p:xfrm>
        <a:graphic>
          <a:graphicData uri="http://schemas.openxmlformats.org/drawingml/2006/table">
            <a:tbl>
              <a:tblPr>
                <a:tableStyleId>{5C22544A-7EE6-4342-B048-85BDC9FD1C3A}</a:tableStyleId>
              </a:tblPr>
              <a:tblGrid>
                <a:gridCol w="1435408">
                  <a:extLst>
                    <a:ext uri="{9D8B030D-6E8A-4147-A177-3AD203B41FA5}">
                      <a16:colId xmlns:a16="http://schemas.microsoft.com/office/drawing/2014/main" val="3964866864"/>
                    </a:ext>
                  </a:extLst>
                </a:gridCol>
                <a:gridCol w="1081365">
                  <a:extLst>
                    <a:ext uri="{9D8B030D-6E8A-4147-A177-3AD203B41FA5}">
                      <a16:colId xmlns:a16="http://schemas.microsoft.com/office/drawing/2014/main" val="3371961180"/>
                    </a:ext>
                  </a:extLst>
                </a:gridCol>
                <a:gridCol w="1128803">
                  <a:extLst>
                    <a:ext uri="{9D8B030D-6E8A-4147-A177-3AD203B41FA5}">
                      <a16:colId xmlns:a16="http://schemas.microsoft.com/office/drawing/2014/main" val="362561680"/>
                    </a:ext>
                  </a:extLst>
                </a:gridCol>
                <a:gridCol w="1118587">
                  <a:extLst>
                    <a:ext uri="{9D8B030D-6E8A-4147-A177-3AD203B41FA5}">
                      <a16:colId xmlns:a16="http://schemas.microsoft.com/office/drawing/2014/main" val="2915106208"/>
                    </a:ext>
                  </a:extLst>
                </a:gridCol>
                <a:gridCol w="3586578">
                  <a:extLst>
                    <a:ext uri="{9D8B030D-6E8A-4147-A177-3AD203B41FA5}">
                      <a16:colId xmlns:a16="http://schemas.microsoft.com/office/drawing/2014/main" val="2591970630"/>
                    </a:ext>
                  </a:extLst>
                </a:gridCol>
                <a:gridCol w="1069576">
                  <a:extLst>
                    <a:ext uri="{9D8B030D-6E8A-4147-A177-3AD203B41FA5}">
                      <a16:colId xmlns:a16="http://schemas.microsoft.com/office/drawing/2014/main" val="840027115"/>
                    </a:ext>
                  </a:extLst>
                </a:gridCol>
              </a:tblGrid>
              <a:tr h="321193">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社名・店舗名</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住　　所</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電　　話</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事業内容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提供可能なサービス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rPr>
                        <a:t>ちょっとひとこと</a:t>
                      </a: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extLst>
                  <a:ext uri="{0D108BD9-81ED-4DB2-BD59-A6C34878D82A}">
                    <a16:rowId xmlns:a16="http://schemas.microsoft.com/office/drawing/2014/main" val="924657683"/>
                  </a:ext>
                </a:extLst>
              </a:tr>
              <a:tr h="1342983">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美濃加茂市</a:t>
                      </a:r>
                      <a:endParaRPr lang="en-US" altLang="zh-TW" sz="1100" u="none" strike="noStrike" dirty="0">
                        <a:effectLst/>
                        <a:latin typeface="AR P丸ゴシック体M" panose="020B0600010101010101" pitchFamily="50" charset="-128"/>
                        <a:ea typeface="AR P丸ゴシック体M" panose="020B0600010101010101" pitchFamily="50" charset="-128"/>
                      </a:endParaRPr>
                    </a:p>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zh-TW" altLang="en-US" sz="1100" u="none" strike="noStrike" dirty="0">
                          <a:effectLst/>
                          <a:latin typeface="AR P丸ゴシック体M" panose="020B0600010101010101" pitchFamily="50" charset="-128"/>
                          <a:ea typeface="AR P丸ゴシック体M" panose="020B0600010101010101" pitchFamily="50" charset="-128"/>
                        </a:rPr>
                        <a:t>社会福祉協議会</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美濃加茂市</a:t>
                      </a:r>
                      <a:endParaRPr lang="en-US" altLang="zh-TW" sz="1100" u="none" strike="noStrike" dirty="0">
                        <a:effectLst/>
                        <a:latin typeface="AR P丸ゴシック体M" panose="020B0600010101010101" pitchFamily="50" charset="-128"/>
                        <a:ea typeface="AR P丸ゴシック体M" panose="020B0600010101010101" pitchFamily="50" charset="-128"/>
                      </a:endParaRPr>
                    </a:p>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新池町３－４－１</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ja-JP" altLang="en-US" sz="1300" u="none" strike="noStrike" dirty="0">
                          <a:effectLst/>
                          <a:latin typeface="AR P丸ゴシック体M" panose="020B0600010101010101" pitchFamily="50" charset="-128"/>
                          <a:ea typeface="AR P丸ゴシック体M" panose="020B0600010101010101" pitchFamily="50" charset="-128"/>
                        </a:rPr>
                        <a:t>０５７４－</a:t>
                      </a:r>
                      <a:endParaRPr lang="en-US" altLang="ja-JP" sz="13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300" u="none" strike="noStrike" dirty="0">
                          <a:effectLst/>
                          <a:latin typeface="AR P丸ゴシック体M" panose="020B0600010101010101" pitchFamily="50" charset="-128"/>
                          <a:ea typeface="AR P丸ゴシック体M" panose="020B0600010101010101" pitchFamily="50" charset="-128"/>
                        </a:rPr>
                        <a:t> 　２８－６１１１</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福祉車両貸出</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○レンタル料は無料。ただし、実費（ガソリン代等）は利用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者負担となります。</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○使用予定日の１週間前には申請書を提出してください。</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○予約状況によってはお断りすることがあります。</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詳しくはお問合せ下さい。</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6861828"/>
                  </a:ext>
                </a:extLst>
              </a:tr>
              <a:tr h="3116659">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（株）トヨタレンタリース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　岐阜・美濃加茂支店</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美濃加茂市</a:t>
                      </a:r>
                      <a:endParaRPr lang="en-US" altLang="zh-TW" sz="1100" u="none" strike="noStrike" dirty="0">
                        <a:effectLst/>
                        <a:latin typeface="AR P丸ゴシック体M" panose="020B0600010101010101" pitchFamily="50" charset="-128"/>
                        <a:ea typeface="AR P丸ゴシック体M" panose="020B0600010101010101" pitchFamily="50" charset="-128"/>
                      </a:endParaRPr>
                    </a:p>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御門町２－４３</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ja-JP" altLang="en-US" sz="1300" u="none" strike="noStrike" dirty="0">
                          <a:effectLst/>
                          <a:latin typeface="AR P丸ゴシック体M" panose="020B0600010101010101" pitchFamily="50" charset="-128"/>
                          <a:ea typeface="AR P丸ゴシック体M" panose="020B0600010101010101" pitchFamily="50" charset="-128"/>
                        </a:rPr>
                        <a:t>０５７４－</a:t>
                      </a:r>
                      <a:endParaRPr lang="en-US" altLang="ja-JP" sz="13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300" u="none" strike="noStrike" dirty="0">
                          <a:effectLst/>
                          <a:latin typeface="AR P丸ゴシック体M" panose="020B0600010101010101" pitchFamily="50" charset="-128"/>
                          <a:ea typeface="AR P丸ゴシック体M" panose="020B0600010101010101" pitchFamily="50" charset="-128"/>
                        </a:rPr>
                        <a:t> </a:t>
                      </a:r>
                      <a:r>
                        <a:rPr lang="ja-JP" altLang="en-US" sz="1300" u="none" strike="noStrike" dirty="0">
                          <a:effectLst/>
                          <a:latin typeface="AR P丸ゴシック体M" panose="020B0600010101010101" pitchFamily="50" charset="-128"/>
                          <a:ea typeface="AR P丸ゴシック体M" panose="020B0600010101010101" pitchFamily="50" charset="-128"/>
                        </a:rPr>
                        <a:t>　２７－３２３５</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レンタカー事業</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（ウェルキャブ</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車両貸出）</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100" u="none" strike="noStrike" dirty="0">
                          <a:effectLst/>
                          <a:latin typeface="AR P丸ゴシック体M" panose="020B0600010101010101" pitchFamily="50" charset="-128"/>
                          <a:ea typeface="AR P丸ゴシック体M" panose="020B0600010101010101" pitchFamily="50" charset="-128"/>
                        </a:rPr>
                        <a:t> W1-HK（</a:t>
                      </a:r>
                      <a:r>
                        <a:rPr lang="ja-JP" altLang="en-US" sz="1100" u="none" strike="noStrike" dirty="0">
                          <a:effectLst/>
                          <a:latin typeface="AR P丸ゴシック体M" panose="020B0600010101010101" pitchFamily="50" charset="-128"/>
                          <a:ea typeface="AR P丸ゴシック体M" panose="020B0600010101010101" pitchFamily="50" charset="-128"/>
                        </a:rPr>
                        <a:t>シエンタ）</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７，０００円</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６時間　９，０００円</a:t>
                      </a:r>
                      <a:r>
                        <a:rPr lang="en-US"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１２時間</a:t>
                      </a:r>
                      <a:r>
                        <a:rPr lang="en-US"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１２，０００円</a:t>
                      </a:r>
                      <a:r>
                        <a:rPr lang="en-US"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２４時間</a:t>
                      </a:r>
                      <a:br>
                        <a:rPr lang="en-US" sz="1100" u="none" strike="noStrike" dirty="0">
                          <a:effectLst/>
                          <a:latin typeface="AR P丸ゴシック体M" panose="020B0600010101010101" pitchFamily="50" charset="-128"/>
                          <a:ea typeface="AR P丸ゴシック体M" panose="020B0600010101010101" pitchFamily="50" charset="-128"/>
                        </a:rPr>
                      </a:br>
                      <a:r>
                        <a:rPr lang="en-US" sz="1100" u="none" strike="noStrike" dirty="0">
                          <a:effectLst/>
                          <a:latin typeface="AR P丸ゴシック体M" panose="020B0600010101010101" pitchFamily="50" charset="-128"/>
                          <a:ea typeface="AR P丸ゴシック体M" panose="020B0600010101010101" pitchFamily="50" charset="-128"/>
                        </a:rPr>
                        <a:t> W2-HK（</a:t>
                      </a:r>
                      <a:r>
                        <a:rPr lang="ja-JP" altLang="en-US" sz="1100" u="none" strike="noStrike" dirty="0">
                          <a:effectLst/>
                          <a:latin typeface="AR P丸ゴシック体M" panose="020B0600010101010101" pitchFamily="50" charset="-128"/>
                          <a:ea typeface="AR P丸ゴシック体M" panose="020B0600010101010101" pitchFamily="50" charset="-128"/>
                        </a:rPr>
                        <a:t>ノア）</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１３，０００円</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６時間</a:t>
                      </a:r>
                      <a:r>
                        <a:rPr lang="en-US"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１４，０００円</a:t>
                      </a:r>
                      <a:r>
                        <a:rPr lang="en-US"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１２時間</a:t>
                      </a:r>
                      <a:r>
                        <a:rPr lang="en-US" sz="1100" u="none" strike="noStrike" dirty="0">
                          <a:effectLst/>
                          <a:latin typeface="AR P丸ゴシック体M" panose="020B0600010101010101" pitchFamily="50" charset="-128"/>
                          <a:ea typeface="AR P丸ゴシック体M" panose="020B0600010101010101" pitchFamily="50" charset="-128"/>
                        </a:rPr>
                        <a:t>　</a:t>
                      </a:r>
                    </a:p>
                    <a:p>
                      <a:pPr algn="l" fontAlgn="ctr"/>
                      <a:r>
                        <a:rPr lang="en-US"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１９，０００円</a:t>
                      </a:r>
                      <a:r>
                        <a:rPr lang="en-US"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２４時間</a:t>
                      </a:r>
                      <a:br>
                        <a:rPr lang="en-US" sz="1100" u="none" strike="noStrike" dirty="0">
                          <a:effectLst/>
                          <a:latin typeface="AR P丸ゴシック体M" panose="020B0600010101010101" pitchFamily="50" charset="-128"/>
                          <a:ea typeface="AR P丸ゴシック体M" panose="020B0600010101010101" pitchFamily="50" charset="-128"/>
                        </a:rPr>
                      </a:br>
                      <a:r>
                        <a:rPr lang="en-US" sz="1100" u="none" strike="noStrike" dirty="0">
                          <a:effectLst/>
                          <a:latin typeface="AR P丸ゴシック体M" panose="020B0600010101010101" pitchFamily="50" charset="-128"/>
                          <a:ea typeface="AR P丸ゴシック体M" panose="020B0600010101010101" pitchFamily="50" charset="-128"/>
                        </a:rPr>
                        <a:t> V3-HK（</a:t>
                      </a:r>
                      <a:r>
                        <a:rPr lang="ja-JP" altLang="en-US" sz="1100" u="none" strike="noStrike" dirty="0">
                          <a:effectLst/>
                          <a:latin typeface="AR P丸ゴシック体M" panose="020B0600010101010101" pitchFamily="50" charset="-128"/>
                          <a:ea typeface="AR P丸ゴシック体M" panose="020B0600010101010101" pitchFamily="50" charset="-128"/>
                        </a:rPr>
                        <a:t>ハイエース）</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９，０００円</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６時間</a:t>
                      </a:r>
                      <a:endParaRPr lang="en-US"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１１，５００円</a:t>
                      </a:r>
                      <a:r>
                        <a:rPr lang="en-US"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１２時間</a:t>
                      </a:r>
                      <a:endParaRPr lang="en-US"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１３，５００円</a:t>
                      </a:r>
                      <a:r>
                        <a:rPr lang="en-US"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２４時間</a:t>
                      </a:r>
                      <a:br>
                        <a:rPr lang="en-US" sz="1100" u="none" strike="noStrike" dirty="0">
                          <a:effectLst/>
                          <a:latin typeface="AR P丸ゴシック体M" panose="020B0600010101010101" pitchFamily="50" charset="-128"/>
                          <a:ea typeface="AR P丸ゴシック体M" panose="020B0600010101010101" pitchFamily="50" charset="-128"/>
                        </a:rPr>
                      </a:br>
                      <a:r>
                        <a:rPr lang="en-US"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ウェルキャブ車のご利用は、基本料金が非課税と</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なります。</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身体障害者手帳、療育手帳ご提示でウェルキャブ</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車（福祉車両）だけでなく標準車も基本料金より１割</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引き（一部対象外車種あり）</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車両のみの貸出の為、運転手付き・紹介、斡旋は致</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しておりません。 </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詳しくは</a:t>
                      </a:r>
                      <a:r>
                        <a:rPr lang="en-US" sz="1100" u="none" strike="noStrike" dirty="0">
                          <a:effectLst/>
                          <a:latin typeface="AR P丸ゴシック体M" panose="020B0600010101010101" pitchFamily="50" charset="-128"/>
                          <a:ea typeface="AR P丸ゴシック体M" panose="020B0600010101010101" pitchFamily="50" charset="-128"/>
                        </a:rPr>
                        <a:t>HP</a:t>
                      </a:r>
                      <a:r>
                        <a:rPr lang="ja-JP" altLang="en-US" sz="1100" u="none" strike="noStrike" dirty="0">
                          <a:effectLst/>
                          <a:latin typeface="AR P丸ゴシック体M" panose="020B0600010101010101" pitchFamily="50" charset="-128"/>
                          <a:ea typeface="AR P丸ゴシック体M" panose="020B0600010101010101" pitchFamily="50" charset="-128"/>
                        </a:rPr>
                        <a:t>をご覧いただくか、直接お問い合わせ</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ください。</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en-US" sz="1100" u="none" strike="noStrike" dirty="0">
                          <a:effectLst/>
                          <a:latin typeface="AR P丸ゴシック体M" panose="020B0600010101010101" pitchFamily="50" charset="-128"/>
                          <a:ea typeface="AR P丸ゴシック体M" panose="020B0600010101010101" pitchFamily="50" charset="-128"/>
                          <a:hlinkClick r:id="rId2"/>
                        </a:rPr>
                        <a:t>https://rent.toyota.co.jp</a:t>
                      </a:r>
                      <a:endParaRPr 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丁寧な対応を</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心がけておりま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す。</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115313"/>
                  </a:ext>
                </a:extLst>
              </a:tr>
            </a:tbl>
          </a:graphicData>
        </a:graphic>
      </p:graphicFrame>
      <p:pic>
        <p:nvPicPr>
          <p:cNvPr id="6" name="Picture 2" descr="ソース画像を表示">
            <a:extLst>
              <a:ext uri="{FF2B5EF4-FFF2-40B4-BE49-F238E27FC236}">
                <a16:creationId xmlns:a16="http://schemas.microsoft.com/office/drawing/2014/main" id="{6418A5CE-08C1-411D-A52C-AE0625AFBF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57" y="4958592"/>
            <a:ext cx="1305573" cy="979180"/>
          </a:xfrm>
          <a:prstGeom prst="rect">
            <a:avLst/>
          </a:prstGeom>
          <a:noFill/>
          <a:extLst>
            <a:ext uri="{909E8E84-426E-40DD-AFC4-6F175D3DCCD1}">
              <a14:hiddenFill xmlns:a14="http://schemas.microsoft.com/office/drawing/2010/main">
                <a:solidFill>
                  <a:srgbClr val="FFFFFF"/>
                </a:solidFill>
              </a14:hiddenFill>
            </a:ext>
          </a:extLst>
        </p:spPr>
      </p:pic>
      <p:sp>
        <p:nvSpPr>
          <p:cNvPr id="8" name="フッター プレースホルダー 7">
            <a:extLst>
              <a:ext uri="{FF2B5EF4-FFF2-40B4-BE49-F238E27FC236}">
                <a16:creationId xmlns:a16="http://schemas.microsoft.com/office/drawing/2014/main" id="{15ABA5C6-62AE-4857-9136-4664704F25F7}"/>
              </a:ext>
            </a:extLst>
          </p:cNvPr>
          <p:cNvSpPr>
            <a:spLocks noGrp="1"/>
          </p:cNvSpPr>
          <p:nvPr>
            <p:ph type="ftr" sz="quarter" idx="11"/>
          </p:nvPr>
        </p:nvSpPr>
        <p:spPr/>
        <p:txBody>
          <a:bodyPr/>
          <a:lstStyle/>
          <a:p>
            <a:r>
              <a:rPr lang="ja-JP" altLang="en-US" b="1" dirty="0">
                <a:solidFill>
                  <a:schemeClr val="tx1"/>
                </a:solidFill>
              </a:rPr>
              <a:t>２</a:t>
            </a:r>
            <a:endParaRPr lang="en-US" b="1" dirty="0">
              <a:solidFill>
                <a:schemeClr val="tx1"/>
              </a:solidFill>
            </a:endParaRPr>
          </a:p>
        </p:txBody>
      </p:sp>
    </p:spTree>
    <p:extLst>
      <p:ext uri="{BB962C8B-B14F-4D97-AF65-F5344CB8AC3E}">
        <p14:creationId xmlns:p14="http://schemas.microsoft.com/office/powerpoint/2010/main" val="3733459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ソース画像を表示">
            <a:extLst>
              <a:ext uri="{FF2B5EF4-FFF2-40B4-BE49-F238E27FC236}">
                <a16:creationId xmlns:a16="http://schemas.microsoft.com/office/drawing/2014/main" id="{F9AD6805-EF43-43BF-AFB3-61001E0E2E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6715" y="102232"/>
            <a:ext cx="1045900" cy="1045900"/>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1">
            <a:extLst>
              <a:ext uri="{FF2B5EF4-FFF2-40B4-BE49-F238E27FC236}">
                <a16:creationId xmlns:a16="http://schemas.microsoft.com/office/drawing/2014/main" id="{B84205A6-24D8-473A-BDE6-BD9D1468C55C}"/>
              </a:ext>
            </a:extLst>
          </p:cNvPr>
          <p:cNvSpPr>
            <a:spLocks noGrp="1"/>
          </p:cNvSpPr>
          <p:nvPr>
            <p:ph type="title"/>
          </p:nvPr>
        </p:nvSpPr>
        <p:spPr>
          <a:xfrm>
            <a:off x="317377" y="340450"/>
            <a:ext cx="2853385" cy="604975"/>
          </a:xfrm>
        </p:spPr>
        <p:txBody>
          <a:bodyPr>
            <a:normAutofit fontScale="90000"/>
          </a:bodyPr>
          <a:lstStyle/>
          <a:p>
            <a:r>
              <a:rPr kumimoji="1" lang="ja-JP" altLang="en-US" dirty="0">
                <a:solidFill>
                  <a:schemeClr val="tx1"/>
                </a:solidFill>
                <a:latin typeface="AR P丸ゴシック体E" panose="020F0900000000000000" pitchFamily="50" charset="-128"/>
                <a:ea typeface="AR P丸ゴシック体E" panose="020F0900000000000000" pitchFamily="50" charset="-128"/>
              </a:rPr>
              <a:t>スーパー</a:t>
            </a:r>
            <a:r>
              <a:rPr lang="ja-JP" altLang="en-US" dirty="0">
                <a:latin typeface="AR P丸ゴシック体E" panose="020F0900000000000000" pitchFamily="50" charset="-128"/>
                <a:ea typeface="AR P丸ゴシック体E" panose="020F0900000000000000" pitchFamily="50" charset="-128"/>
              </a:rPr>
              <a:t>①</a:t>
            </a:r>
            <a:endParaRPr kumimoji="1" lang="ja-JP" altLang="en-US" dirty="0">
              <a:solidFill>
                <a:schemeClr val="tx1"/>
              </a:solidFill>
              <a:latin typeface="AR P丸ゴシック体E" panose="020F0900000000000000" pitchFamily="50" charset="-128"/>
              <a:ea typeface="AR P丸ゴシック体E" panose="020F0900000000000000" pitchFamily="50" charset="-128"/>
            </a:endParaRPr>
          </a:p>
        </p:txBody>
      </p:sp>
      <p:graphicFrame>
        <p:nvGraphicFramePr>
          <p:cNvPr id="2" name="コンテンツ プレースホルダー 1">
            <a:extLst>
              <a:ext uri="{FF2B5EF4-FFF2-40B4-BE49-F238E27FC236}">
                <a16:creationId xmlns:a16="http://schemas.microsoft.com/office/drawing/2014/main" id="{E0691554-74DE-47D7-9D52-46BFDD5F49A9}"/>
              </a:ext>
            </a:extLst>
          </p:cNvPr>
          <p:cNvGraphicFramePr>
            <a:graphicFrameLocks noGrp="1"/>
          </p:cNvGraphicFramePr>
          <p:nvPr>
            <p:ph idx="1"/>
            <p:extLst>
              <p:ext uri="{D42A27DB-BD31-4B8C-83A1-F6EECF244321}">
                <p14:modId xmlns:p14="http://schemas.microsoft.com/office/powerpoint/2010/main" val="3650701686"/>
              </p:ext>
            </p:extLst>
          </p:nvPr>
        </p:nvGraphicFramePr>
        <p:xfrm>
          <a:off x="387102" y="1089638"/>
          <a:ext cx="9131795" cy="4225916"/>
        </p:xfrm>
        <a:graphic>
          <a:graphicData uri="http://schemas.openxmlformats.org/drawingml/2006/table">
            <a:tbl>
              <a:tblPr>
                <a:tableStyleId>{5C22544A-7EE6-4342-B048-85BDC9FD1C3A}</a:tableStyleId>
              </a:tblPr>
              <a:tblGrid>
                <a:gridCol w="1372577">
                  <a:extLst>
                    <a:ext uri="{9D8B030D-6E8A-4147-A177-3AD203B41FA5}">
                      <a16:colId xmlns:a16="http://schemas.microsoft.com/office/drawing/2014/main" val="2365415405"/>
                    </a:ext>
                  </a:extLst>
                </a:gridCol>
                <a:gridCol w="1369968">
                  <a:extLst>
                    <a:ext uri="{9D8B030D-6E8A-4147-A177-3AD203B41FA5}">
                      <a16:colId xmlns:a16="http://schemas.microsoft.com/office/drawing/2014/main" val="1986063292"/>
                    </a:ext>
                  </a:extLst>
                </a:gridCol>
                <a:gridCol w="1105002">
                  <a:extLst>
                    <a:ext uri="{9D8B030D-6E8A-4147-A177-3AD203B41FA5}">
                      <a16:colId xmlns:a16="http://schemas.microsoft.com/office/drawing/2014/main" val="2699750865"/>
                    </a:ext>
                  </a:extLst>
                </a:gridCol>
                <a:gridCol w="1313895">
                  <a:extLst>
                    <a:ext uri="{9D8B030D-6E8A-4147-A177-3AD203B41FA5}">
                      <a16:colId xmlns:a16="http://schemas.microsoft.com/office/drawing/2014/main" val="3117239778"/>
                    </a:ext>
                  </a:extLst>
                </a:gridCol>
                <a:gridCol w="2663301">
                  <a:extLst>
                    <a:ext uri="{9D8B030D-6E8A-4147-A177-3AD203B41FA5}">
                      <a16:colId xmlns:a16="http://schemas.microsoft.com/office/drawing/2014/main" val="3112938688"/>
                    </a:ext>
                  </a:extLst>
                </a:gridCol>
                <a:gridCol w="1307052">
                  <a:extLst>
                    <a:ext uri="{9D8B030D-6E8A-4147-A177-3AD203B41FA5}">
                      <a16:colId xmlns:a16="http://schemas.microsoft.com/office/drawing/2014/main" val="2953248509"/>
                    </a:ext>
                  </a:extLst>
                </a:gridCol>
              </a:tblGrid>
              <a:tr h="389508">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社名・店舗名</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住　　所</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電　　話</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事業内容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提供可能なサービス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rPr>
                        <a:t>ちょっとひとこと</a:t>
                      </a: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extLst>
                  <a:ext uri="{0D108BD9-81ED-4DB2-BD59-A6C34878D82A}">
                    <a16:rowId xmlns:a16="http://schemas.microsoft.com/office/drawing/2014/main" val="805630295"/>
                  </a:ext>
                </a:extLst>
              </a:tr>
              <a:tr h="2221637">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（株）オークワ</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オークワ美濃加茂店</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美濃加茂市下米田町   </a:t>
                      </a:r>
                      <a:endParaRPr lang="en-US" altLang="zh-TW"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zh-TW" sz="1100" u="none" strike="noStrike" dirty="0">
                          <a:effectLst/>
                          <a:latin typeface="AR P丸ゴシック体M" panose="020B0600010101010101" pitchFamily="50" charset="-128"/>
                          <a:ea typeface="AR P丸ゴシック体M" panose="020B0600010101010101" pitchFamily="50" charset="-128"/>
                        </a:rPr>
                        <a:t>         </a:t>
                      </a:r>
                      <a:r>
                        <a:rPr lang="zh-TW" altLang="en-US" sz="1100" u="none" strike="noStrike" dirty="0">
                          <a:effectLst/>
                          <a:latin typeface="AR P丸ゴシック体M" panose="020B0600010101010101" pitchFamily="50" charset="-128"/>
                          <a:ea typeface="AR P丸ゴシック体M" panose="020B0600010101010101" pitchFamily="50" charset="-128"/>
                        </a:rPr>
                        <a:t>今３２２－１</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ja-JP" altLang="en-US" sz="1300" u="none" strike="noStrike" dirty="0">
                          <a:effectLst/>
                          <a:latin typeface="AR P丸ゴシック体M" panose="020B0600010101010101" pitchFamily="50" charset="-128"/>
                          <a:ea typeface="AR P丸ゴシック体M" panose="020B0600010101010101" pitchFamily="50" charset="-128"/>
                        </a:rPr>
                        <a:t>０５７４－</a:t>
                      </a:r>
                      <a:endParaRPr lang="en-US" altLang="ja-JP" sz="13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300" u="none" strike="noStrike" dirty="0">
                          <a:effectLst/>
                          <a:latin typeface="AR P丸ゴシック体M" panose="020B0600010101010101" pitchFamily="50" charset="-128"/>
                          <a:ea typeface="AR P丸ゴシック体M" panose="020B0600010101010101" pitchFamily="50" charset="-128"/>
                        </a:rPr>
                        <a:t> </a:t>
                      </a:r>
                      <a:r>
                        <a:rPr lang="ja-JP" altLang="en-US" sz="1300" u="none" strike="noStrike" dirty="0">
                          <a:effectLst/>
                          <a:latin typeface="AR P丸ゴシック体M" panose="020B0600010101010101" pitchFamily="50" charset="-128"/>
                          <a:ea typeface="AR P丸ゴシック体M" panose="020B0600010101010101" pitchFamily="50" charset="-128"/>
                        </a:rPr>
                        <a:t>　２４－２５２１</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スーパーマーケット</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食料品・日用品・</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実用衣料 など</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○毎月１５日、１６日はお得な「ハート  </a:t>
                      </a:r>
                      <a:br>
                        <a:rPr lang="en-US" altLang="ja-JP" sz="1100" u="none" strike="noStrike" dirty="0">
                          <a:effectLst/>
                          <a:latin typeface="AR P丸ゴシック体M" panose="020B0600010101010101" pitchFamily="50" charset="-128"/>
                          <a:ea typeface="AR P丸ゴシック体M" panose="020B0600010101010101" pitchFamily="50" charset="-128"/>
                        </a:rPr>
                      </a:b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フル倶楽部デー」６０歳以上のお客 </a:t>
                      </a: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  </a:t>
                      </a:r>
                      <a:br>
                        <a:rPr lang="en-US" altLang="ja-JP" sz="1100" u="none" strike="noStrike" dirty="0">
                          <a:effectLst/>
                          <a:latin typeface="AR P丸ゴシック体M" panose="020B0600010101010101" pitchFamily="50" charset="-128"/>
                          <a:ea typeface="AR P丸ゴシック体M" panose="020B0600010101010101" pitchFamily="50" charset="-128"/>
                        </a:rPr>
                      </a:b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様にポイント５倍進呈などのサービ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スを実施しています。</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○車いすを常備</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高齢者の方やお身体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のご不自由な方にお使いいただける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車いすを常備しています。</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en-US" altLang="ja-JP" sz="1100" u="none" strike="noStrike" dirty="0">
                          <a:effectLst/>
                          <a:latin typeface="AR P丸ゴシック体M" panose="020B0600010101010101" pitchFamily="50" charset="-128"/>
                          <a:ea typeface="AR P丸ゴシック体M" panose="020B0600010101010101" pitchFamily="50" charset="-128"/>
                        </a:rPr>
                        <a:t>AED</a:t>
                      </a:r>
                      <a:r>
                        <a:rPr lang="ja-JP" altLang="en-US" sz="1100" u="none" strike="noStrike" dirty="0">
                          <a:effectLst/>
                          <a:latin typeface="AR P丸ゴシック体M" panose="020B0600010101010101" pitchFamily="50" charset="-128"/>
                          <a:ea typeface="AR P丸ゴシック体M" panose="020B0600010101010101" pitchFamily="50" charset="-128"/>
                        </a:rPr>
                        <a:t>（児童体外式除細動器）</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突然、心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停止状態に陥った人に用いる救命装置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を設置しています。</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○からだにやさしい商品の取り扱い</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健康志向の高まりとともに、ヘル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シーフーズ等を品ぞろえしています。</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通路も広く、ゆっ</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たりとお買い物を</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お楽しみいただけ</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ます。</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4757534"/>
                  </a:ext>
                </a:extLst>
              </a:tr>
              <a:tr h="1614771">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バロー富加店</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加茂郡富加町羽生</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２１８０</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ja-JP" altLang="en-US" sz="1300" u="none" strike="noStrike" dirty="0">
                          <a:effectLst/>
                          <a:latin typeface="AR P丸ゴシック体M" panose="020B0600010101010101" pitchFamily="50" charset="-128"/>
                          <a:ea typeface="AR P丸ゴシック体M" panose="020B0600010101010101" pitchFamily="50" charset="-128"/>
                        </a:rPr>
                        <a:t>０５７４－</a:t>
                      </a:r>
                      <a:endParaRPr lang="en-US" altLang="ja-JP" sz="13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300" u="none" strike="noStrike" dirty="0">
                          <a:effectLst/>
                          <a:latin typeface="AR P丸ゴシック体M" panose="020B0600010101010101" pitchFamily="50" charset="-128"/>
                          <a:ea typeface="AR P丸ゴシック体M" panose="020B0600010101010101" pitchFamily="50" charset="-128"/>
                        </a:rPr>
                        <a:t> </a:t>
                      </a:r>
                      <a:r>
                        <a:rPr lang="ja-JP" altLang="en-US" sz="1300" u="none" strike="noStrike" dirty="0">
                          <a:effectLst/>
                          <a:latin typeface="AR P丸ゴシック体M" panose="020B0600010101010101" pitchFamily="50" charset="-128"/>
                          <a:ea typeface="AR P丸ゴシック体M" panose="020B0600010101010101" pitchFamily="50" charset="-128"/>
                        </a:rPr>
                        <a:t>　５５－１２５５</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スーパーマーケット</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（食品、日用品など）</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○高齢者の方や身体の不自由な方にご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利用いただける車いすを常備しており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ます。</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○店頭にない商品につきましても</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お取り寄せできるものもあります。</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○サービスカウンターにて宅配便荷物の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集荷、切手やハガキの販売も致してお</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ります。</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a:effectLst/>
                          <a:latin typeface="AR P丸ゴシック体M" panose="020B0600010101010101" pitchFamily="50" charset="-128"/>
                          <a:ea typeface="AR P丸ゴシック体M" panose="020B0600010101010101" pitchFamily="50" charset="-128"/>
                        </a:rPr>
                        <a:t>  ご不明</a:t>
                      </a:r>
                      <a:r>
                        <a:rPr lang="ja-JP" altLang="en-US" sz="1100" u="none" strike="noStrike" dirty="0">
                          <a:effectLst/>
                          <a:latin typeface="AR P丸ゴシック体M" panose="020B0600010101010101" pitchFamily="50" charset="-128"/>
                          <a:ea typeface="AR P丸ゴシック体M" panose="020B0600010101010101" pitchFamily="50" charset="-128"/>
                        </a:rPr>
                        <a:t>な点がご</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ざいましたら、お</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気軽に近くの従業</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員にお声かけくだ</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さい。</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9788115"/>
                  </a:ext>
                </a:extLst>
              </a:tr>
            </a:tbl>
          </a:graphicData>
        </a:graphic>
      </p:graphicFrame>
      <p:sp>
        <p:nvSpPr>
          <p:cNvPr id="7" name="フッター プレースホルダー 6">
            <a:extLst>
              <a:ext uri="{FF2B5EF4-FFF2-40B4-BE49-F238E27FC236}">
                <a16:creationId xmlns:a16="http://schemas.microsoft.com/office/drawing/2014/main" id="{78D1B77A-7917-46D9-ABA0-C1393311CB86}"/>
              </a:ext>
            </a:extLst>
          </p:cNvPr>
          <p:cNvSpPr>
            <a:spLocks noGrp="1"/>
          </p:cNvSpPr>
          <p:nvPr>
            <p:ph type="ftr" sz="quarter" idx="11"/>
          </p:nvPr>
        </p:nvSpPr>
        <p:spPr/>
        <p:txBody>
          <a:bodyPr/>
          <a:lstStyle/>
          <a:p>
            <a:r>
              <a:rPr lang="ja-JP" altLang="en-US" b="1" dirty="0">
                <a:solidFill>
                  <a:schemeClr val="tx1"/>
                </a:solidFill>
              </a:rPr>
              <a:t>３</a:t>
            </a:r>
            <a:endParaRPr lang="en-US" b="1" dirty="0">
              <a:solidFill>
                <a:schemeClr val="tx1"/>
              </a:solidFill>
            </a:endParaRPr>
          </a:p>
        </p:txBody>
      </p:sp>
    </p:spTree>
    <p:extLst>
      <p:ext uri="{BB962C8B-B14F-4D97-AF65-F5344CB8AC3E}">
        <p14:creationId xmlns:p14="http://schemas.microsoft.com/office/powerpoint/2010/main" val="311512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D6AE47FB-858A-429C-AA3C-A7EAE04B3EF8}"/>
              </a:ext>
            </a:extLst>
          </p:cNvPr>
          <p:cNvSpPr>
            <a:spLocks noGrp="1"/>
          </p:cNvSpPr>
          <p:nvPr>
            <p:ph type="title"/>
          </p:nvPr>
        </p:nvSpPr>
        <p:spPr>
          <a:xfrm>
            <a:off x="288525" y="783232"/>
            <a:ext cx="2863048" cy="756450"/>
          </a:xfrm>
        </p:spPr>
        <p:txBody>
          <a:bodyPr>
            <a:normAutofit fontScale="90000"/>
          </a:bodyPr>
          <a:lstStyle/>
          <a:p>
            <a:r>
              <a:rPr kumimoji="1" lang="ja-JP" altLang="en-US" dirty="0">
                <a:solidFill>
                  <a:schemeClr val="tx1"/>
                </a:solidFill>
                <a:latin typeface="AR P丸ゴシック体E" panose="020F0900000000000000" pitchFamily="50" charset="-128"/>
                <a:ea typeface="AR P丸ゴシック体E" panose="020F0900000000000000" pitchFamily="50" charset="-128"/>
              </a:rPr>
              <a:t>スーパー②</a:t>
            </a:r>
          </a:p>
        </p:txBody>
      </p:sp>
      <p:graphicFrame>
        <p:nvGraphicFramePr>
          <p:cNvPr id="5" name="コンテンツ プレースホルダー 1">
            <a:extLst>
              <a:ext uri="{FF2B5EF4-FFF2-40B4-BE49-F238E27FC236}">
                <a16:creationId xmlns:a16="http://schemas.microsoft.com/office/drawing/2014/main" id="{7C6ECE6D-0A0C-42D3-AA82-0715919ABCCA}"/>
              </a:ext>
            </a:extLst>
          </p:cNvPr>
          <p:cNvGraphicFramePr>
            <a:graphicFrameLocks noGrp="1"/>
          </p:cNvGraphicFramePr>
          <p:nvPr>
            <p:ph idx="1"/>
            <p:extLst>
              <p:ext uri="{D42A27DB-BD31-4B8C-83A1-F6EECF244321}">
                <p14:modId xmlns:p14="http://schemas.microsoft.com/office/powerpoint/2010/main" val="588238040"/>
              </p:ext>
            </p:extLst>
          </p:nvPr>
        </p:nvGraphicFramePr>
        <p:xfrm>
          <a:off x="288525" y="1912543"/>
          <a:ext cx="9272725" cy="1630063"/>
        </p:xfrm>
        <a:graphic>
          <a:graphicData uri="http://schemas.openxmlformats.org/drawingml/2006/table">
            <a:tbl>
              <a:tblPr>
                <a:tableStyleId>{5C22544A-7EE6-4342-B048-85BDC9FD1C3A}</a:tableStyleId>
              </a:tblPr>
              <a:tblGrid>
                <a:gridCol w="1362722">
                  <a:extLst>
                    <a:ext uri="{9D8B030D-6E8A-4147-A177-3AD203B41FA5}">
                      <a16:colId xmlns:a16="http://schemas.microsoft.com/office/drawing/2014/main" val="2365415405"/>
                    </a:ext>
                  </a:extLst>
                </a:gridCol>
                <a:gridCol w="1406764">
                  <a:extLst>
                    <a:ext uri="{9D8B030D-6E8A-4147-A177-3AD203B41FA5}">
                      <a16:colId xmlns:a16="http://schemas.microsoft.com/office/drawing/2014/main" val="1986063292"/>
                    </a:ext>
                  </a:extLst>
                </a:gridCol>
                <a:gridCol w="1271479">
                  <a:extLst>
                    <a:ext uri="{9D8B030D-6E8A-4147-A177-3AD203B41FA5}">
                      <a16:colId xmlns:a16="http://schemas.microsoft.com/office/drawing/2014/main" val="2699750865"/>
                    </a:ext>
                  </a:extLst>
                </a:gridCol>
                <a:gridCol w="1405485">
                  <a:extLst>
                    <a:ext uri="{9D8B030D-6E8A-4147-A177-3AD203B41FA5}">
                      <a16:colId xmlns:a16="http://schemas.microsoft.com/office/drawing/2014/main" val="3117239778"/>
                    </a:ext>
                  </a:extLst>
                </a:gridCol>
                <a:gridCol w="2325949">
                  <a:extLst>
                    <a:ext uri="{9D8B030D-6E8A-4147-A177-3AD203B41FA5}">
                      <a16:colId xmlns:a16="http://schemas.microsoft.com/office/drawing/2014/main" val="3112938688"/>
                    </a:ext>
                  </a:extLst>
                </a:gridCol>
                <a:gridCol w="1500326">
                  <a:extLst>
                    <a:ext uri="{9D8B030D-6E8A-4147-A177-3AD203B41FA5}">
                      <a16:colId xmlns:a16="http://schemas.microsoft.com/office/drawing/2014/main" val="2953248509"/>
                    </a:ext>
                  </a:extLst>
                </a:gridCol>
              </a:tblGrid>
              <a:tr h="341645">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社名・店舗名</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住　　所</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電　　話</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事業内容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提供可能なサービス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rPr>
                        <a:t>ちょっとひとこと</a:t>
                      </a: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extLst>
                  <a:ext uri="{0D108BD9-81ED-4DB2-BD59-A6C34878D82A}">
                    <a16:rowId xmlns:a16="http://schemas.microsoft.com/office/drawing/2014/main" val="805630295"/>
                  </a:ext>
                </a:extLst>
              </a:tr>
              <a:tr h="1288418">
                <a:tc>
                  <a:txBody>
                    <a:bodyPr/>
                    <a:lstStyle/>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en-US" altLang="ja-JP" sz="1100" u="none" strike="noStrike" dirty="0" err="1">
                          <a:effectLst/>
                          <a:latin typeface="AR P丸ゴシック体M" panose="020B0600010101010101" pitchFamily="50" charset="-128"/>
                          <a:ea typeface="AR P丸ゴシック体M" panose="020B0600010101010101" pitchFamily="50" charset="-128"/>
                        </a:rPr>
                        <a:t>Albis</a:t>
                      </a: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アルビス</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アルビス株式会社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美濃加茂店）</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美濃加茂市新池町</a:t>
                      </a:r>
                      <a:endParaRPr lang="en-US" altLang="zh-TW"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zh-TW" sz="1100" u="none" strike="noStrike" dirty="0">
                          <a:effectLst/>
                          <a:latin typeface="AR P丸ゴシック体M" panose="020B0600010101010101" pitchFamily="50" charset="-128"/>
                          <a:ea typeface="AR P丸ゴシック体M" panose="020B0600010101010101" pitchFamily="50" charset="-128"/>
                        </a:rPr>
                        <a:t>         </a:t>
                      </a:r>
                      <a:r>
                        <a:rPr lang="zh-TW" altLang="en-US" sz="1100" u="none" strike="noStrike" dirty="0">
                          <a:effectLst/>
                          <a:latin typeface="AR P丸ゴシック体M" panose="020B0600010101010101" pitchFamily="50" charset="-128"/>
                          <a:ea typeface="AR P丸ゴシック体M" panose="020B0600010101010101" pitchFamily="50" charset="-128"/>
                        </a:rPr>
                        <a:t>１－４－２２</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ja-JP" altLang="en-US" sz="1300" u="none" strike="noStrike" dirty="0">
                          <a:effectLst/>
                          <a:latin typeface="AR P丸ゴシック体M" panose="020B0600010101010101" pitchFamily="50" charset="-128"/>
                          <a:ea typeface="AR P丸ゴシック体M" panose="020B0600010101010101" pitchFamily="50" charset="-128"/>
                        </a:rPr>
                        <a:t>０５７４－</a:t>
                      </a:r>
                      <a:endParaRPr lang="en-US" altLang="ja-JP" sz="13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300" u="none" strike="noStrike" dirty="0">
                          <a:effectLst/>
                          <a:latin typeface="AR P丸ゴシック体M" panose="020B0600010101010101" pitchFamily="50" charset="-128"/>
                          <a:ea typeface="AR P丸ゴシック体M" panose="020B0600010101010101" pitchFamily="50" charset="-128"/>
                        </a:rPr>
                        <a:t> 　２４－７００１</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スーパーマーケット</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食品中心</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高齢者の方や身体のご不自由な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方に使っていただける車いすを常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備しています。また、目の不自由な</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方には店員がお買い物のお手伝い</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をいたします。</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まずは店員へお気軽にお申しつけ</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ください。</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ご不明な点はお問合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せ下さい。店頭にても</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お気軽にお声掛けくだ</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さい。</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5800851"/>
                  </a:ext>
                </a:extLst>
              </a:tr>
            </a:tbl>
          </a:graphicData>
        </a:graphic>
      </p:graphicFrame>
      <p:pic>
        <p:nvPicPr>
          <p:cNvPr id="2050" name="Picture 2" descr="イラスト 無料　買い物　高齢者 に対する画像結果">
            <a:extLst>
              <a:ext uri="{FF2B5EF4-FFF2-40B4-BE49-F238E27FC236}">
                <a16:creationId xmlns:a16="http://schemas.microsoft.com/office/drawing/2014/main" id="{7AC855D7-3C0F-44FF-8452-9CA9F932E7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7141" y="408660"/>
            <a:ext cx="1291954" cy="1377704"/>
          </a:xfrm>
          <a:prstGeom prst="rect">
            <a:avLst/>
          </a:prstGeom>
          <a:noFill/>
          <a:extLst>
            <a:ext uri="{909E8E84-426E-40DD-AFC4-6F175D3DCCD1}">
              <a14:hiddenFill xmlns:a14="http://schemas.microsoft.com/office/drawing/2010/main">
                <a:solidFill>
                  <a:srgbClr val="FFFFFF"/>
                </a:solidFill>
              </a14:hiddenFill>
            </a:ext>
          </a:extLst>
        </p:spPr>
      </p:pic>
      <p:sp>
        <p:nvSpPr>
          <p:cNvPr id="7" name="フッター プレースホルダー 6">
            <a:extLst>
              <a:ext uri="{FF2B5EF4-FFF2-40B4-BE49-F238E27FC236}">
                <a16:creationId xmlns:a16="http://schemas.microsoft.com/office/drawing/2014/main" id="{256301BA-96CA-4A22-B893-6E237BFBA5C4}"/>
              </a:ext>
            </a:extLst>
          </p:cNvPr>
          <p:cNvSpPr>
            <a:spLocks noGrp="1"/>
          </p:cNvSpPr>
          <p:nvPr>
            <p:ph type="ftr" sz="quarter" idx="11"/>
          </p:nvPr>
        </p:nvSpPr>
        <p:spPr/>
        <p:txBody>
          <a:bodyPr/>
          <a:lstStyle/>
          <a:p>
            <a:r>
              <a:rPr lang="ja-JP" altLang="en-US" b="1" dirty="0">
                <a:solidFill>
                  <a:schemeClr val="tx1"/>
                </a:solidFill>
              </a:rPr>
              <a:t>４</a:t>
            </a:r>
            <a:endParaRPr lang="en-US" b="1" dirty="0">
              <a:solidFill>
                <a:schemeClr val="tx1"/>
              </a:solidFill>
            </a:endParaRPr>
          </a:p>
        </p:txBody>
      </p:sp>
      <p:graphicFrame>
        <p:nvGraphicFramePr>
          <p:cNvPr id="6" name="コンテンツ プレースホルダー 1">
            <a:extLst>
              <a:ext uri="{FF2B5EF4-FFF2-40B4-BE49-F238E27FC236}">
                <a16:creationId xmlns:a16="http://schemas.microsoft.com/office/drawing/2014/main" id="{16B5B6B7-18C0-438A-97D2-FB35C0C120D8}"/>
              </a:ext>
            </a:extLst>
          </p:cNvPr>
          <p:cNvGraphicFramePr>
            <a:graphicFrameLocks/>
          </p:cNvGraphicFramePr>
          <p:nvPr>
            <p:extLst>
              <p:ext uri="{D42A27DB-BD31-4B8C-83A1-F6EECF244321}">
                <p14:modId xmlns:p14="http://schemas.microsoft.com/office/powerpoint/2010/main" val="3525119667"/>
              </p:ext>
            </p:extLst>
          </p:nvPr>
        </p:nvGraphicFramePr>
        <p:xfrm>
          <a:off x="288524" y="3542606"/>
          <a:ext cx="9272725" cy="2801780"/>
        </p:xfrm>
        <a:graphic>
          <a:graphicData uri="http://schemas.openxmlformats.org/drawingml/2006/table">
            <a:tbl>
              <a:tblPr>
                <a:tableStyleId>{5C22544A-7EE6-4342-B048-85BDC9FD1C3A}</a:tableStyleId>
              </a:tblPr>
              <a:tblGrid>
                <a:gridCol w="1362722">
                  <a:extLst>
                    <a:ext uri="{9D8B030D-6E8A-4147-A177-3AD203B41FA5}">
                      <a16:colId xmlns:a16="http://schemas.microsoft.com/office/drawing/2014/main" val="2365415405"/>
                    </a:ext>
                  </a:extLst>
                </a:gridCol>
                <a:gridCol w="1406764">
                  <a:extLst>
                    <a:ext uri="{9D8B030D-6E8A-4147-A177-3AD203B41FA5}">
                      <a16:colId xmlns:a16="http://schemas.microsoft.com/office/drawing/2014/main" val="1986063292"/>
                    </a:ext>
                  </a:extLst>
                </a:gridCol>
                <a:gridCol w="1271479">
                  <a:extLst>
                    <a:ext uri="{9D8B030D-6E8A-4147-A177-3AD203B41FA5}">
                      <a16:colId xmlns:a16="http://schemas.microsoft.com/office/drawing/2014/main" val="2699750865"/>
                    </a:ext>
                  </a:extLst>
                </a:gridCol>
                <a:gridCol w="1405485">
                  <a:extLst>
                    <a:ext uri="{9D8B030D-6E8A-4147-A177-3AD203B41FA5}">
                      <a16:colId xmlns:a16="http://schemas.microsoft.com/office/drawing/2014/main" val="3117239778"/>
                    </a:ext>
                  </a:extLst>
                </a:gridCol>
                <a:gridCol w="2325949">
                  <a:extLst>
                    <a:ext uri="{9D8B030D-6E8A-4147-A177-3AD203B41FA5}">
                      <a16:colId xmlns:a16="http://schemas.microsoft.com/office/drawing/2014/main" val="3112938688"/>
                    </a:ext>
                  </a:extLst>
                </a:gridCol>
                <a:gridCol w="1500326">
                  <a:extLst>
                    <a:ext uri="{9D8B030D-6E8A-4147-A177-3AD203B41FA5}">
                      <a16:colId xmlns:a16="http://schemas.microsoft.com/office/drawing/2014/main" val="2953248509"/>
                    </a:ext>
                  </a:extLst>
                </a:gridCol>
              </a:tblGrid>
              <a:tr h="1288418">
                <a:tc>
                  <a:txBody>
                    <a:bodyPr/>
                    <a:lstStyle/>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魚周商店</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美濃加茂市</a:t>
                      </a:r>
                      <a:r>
                        <a:rPr lang="ja-JP" altLang="en-US" sz="1100" u="none" strike="noStrike" dirty="0">
                          <a:effectLst/>
                          <a:latin typeface="AR P丸ゴシック体M" panose="020B0600010101010101" pitchFamily="50" charset="-128"/>
                          <a:ea typeface="AR P丸ゴシック体M" panose="020B0600010101010101" pitchFamily="50" charset="-128"/>
                        </a:rPr>
                        <a:t>森山町</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３－９－９</a:t>
                      </a:r>
                      <a:endParaRPr lang="en-US" altLang="zh-TW" sz="1100" u="none" strike="noStrike" dirty="0">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ja-JP" altLang="en-US" sz="1300" u="none" strike="noStrike" dirty="0">
                          <a:effectLst/>
                          <a:latin typeface="AR P丸ゴシック体M" panose="020B0600010101010101" pitchFamily="50" charset="-128"/>
                          <a:ea typeface="AR P丸ゴシック体M" panose="020B0600010101010101" pitchFamily="50" charset="-128"/>
                        </a:rPr>
                        <a:t>０５７４－</a:t>
                      </a:r>
                      <a:endParaRPr lang="en-US" altLang="ja-JP" sz="13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300" u="none" strike="noStrike" dirty="0">
                          <a:effectLst/>
                          <a:latin typeface="AR P丸ゴシック体M" panose="020B0600010101010101" pitchFamily="50" charset="-128"/>
                          <a:ea typeface="AR P丸ゴシック体M" panose="020B0600010101010101" pitchFamily="50" charset="-128"/>
                        </a:rPr>
                        <a:t> 　２５－２７１７</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スーパーマーケット</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食品、日用品</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en-US" altLang="ja-JP" sz="1100" u="none" strike="noStrike" dirty="0">
                          <a:effectLst/>
                          <a:latin typeface="AR P丸ゴシック体M" panose="020B0600010101010101" pitchFamily="50" charset="-128"/>
                          <a:ea typeface="AR P丸ゴシック体M" panose="020B0600010101010101" pitchFamily="50" charset="-128"/>
                        </a:rPr>
                        <a:t>3,000</a:t>
                      </a:r>
                      <a:r>
                        <a:rPr lang="ja-JP" altLang="en-US" sz="1100" u="none" strike="noStrike" dirty="0">
                          <a:effectLst/>
                          <a:latin typeface="AR P丸ゴシック体M" panose="020B0600010101010101" pitchFamily="50" charset="-128"/>
                          <a:ea typeface="AR P丸ゴシック体M" panose="020B0600010101010101" pitchFamily="50" charset="-128"/>
                        </a:rPr>
                        <a:t>円以上お買い上げいただけ</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れば、配達も可能です。</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時間の指定は出来かねますので、</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ご了承ください。</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食べることが楽しみ</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であり続けられるよう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に</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お手伝いしていきた</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いと思っています。</a:t>
                      </a: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5800851"/>
                  </a:ext>
                </a:extLst>
              </a:tr>
              <a:tr h="1288418">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（株）コノミヤ</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コノミヤ美濃加茂店</a:t>
                      </a: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美濃加茂市太田町</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字城房３５９３－１</a:t>
                      </a:r>
                      <a:endParaRPr lang="en-US" altLang="zh-TW" sz="1100" u="none" strike="noStrike" dirty="0">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０５７４－</a:t>
                      </a:r>
                      <a:endParaRPr lang="en-US" altLang="ja-JP"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rPr>
                        <a:t>　　２７ー１６１１</a:t>
                      </a: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スーパーマーケット</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食料・日用品等</a:t>
                      </a: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介護用品、高齢者向け食品等を豊</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富に取り揃えております。お客様の</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要望品につきましても、お取り寄せ</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できるものもございます。</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野菜、お肉、そう菜など、少量、小</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分けパックの品揃えも充実しており</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ます。</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サービスカウンターにて、宅配便荷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物の集荷をいたしております。</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毎週月曜日はレジに</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て</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10</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％セールを実施</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いたしております。</a:t>
                      </a: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4400975"/>
                  </a:ext>
                </a:extLst>
              </a:tr>
            </a:tbl>
          </a:graphicData>
        </a:graphic>
      </p:graphicFrame>
    </p:spTree>
    <p:extLst>
      <p:ext uri="{BB962C8B-B14F-4D97-AF65-F5344CB8AC3E}">
        <p14:creationId xmlns:p14="http://schemas.microsoft.com/office/powerpoint/2010/main" val="3834779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ソース画像を表示">
            <a:extLst>
              <a:ext uri="{FF2B5EF4-FFF2-40B4-BE49-F238E27FC236}">
                <a16:creationId xmlns:a16="http://schemas.microsoft.com/office/drawing/2014/main" id="{C4CEB6B5-3623-45B1-9019-262D511964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254" y="767540"/>
            <a:ext cx="1103003" cy="1103003"/>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1">
            <a:extLst>
              <a:ext uri="{FF2B5EF4-FFF2-40B4-BE49-F238E27FC236}">
                <a16:creationId xmlns:a16="http://schemas.microsoft.com/office/drawing/2014/main" id="{527256EC-97CD-435F-9BF8-0F53B85DFE4F}"/>
              </a:ext>
            </a:extLst>
          </p:cNvPr>
          <p:cNvSpPr>
            <a:spLocks noGrp="1"/>
          </p:cNvSpPr>
          <p:nvPr>
            <p:ph type="title"/>
          </p:nvPr>
        </p:nvSpPr>
        <p:spPr>
          <a:xfrm>
            <a:off x="425574" y="1215077"/>
            <a:ext cx="2398959" cy="655466"/>
          </a:xfrm>
        </p:spPr>
        <p:txBody>
          <a:bodyPr>
            <a:normAutofit fontScale="90000"/>
          </a:bodyPr>
          <a:lstStyle/>
          <a:p>
            <a:r>
              <a:rPr lang="ja-JP" altLang="en-US" dirty="0">
                <a:latin typeface="AR P丸ゴシック体E" panose="020F0900000000000000" pitchFamily="50" charset="-128"/>
                <a:ea typeface="AR P丸ゴシック体E" panose="020F0900000000000000" pitchFamily="50" charset="-128"/>
              </a:rPr>
              <a:t>電器店</a:t>
            </a:r>
            <a:endParaRPr kumimoji="1" lang="ja-JP" altLang="en-US" dirty="0">
              <a:solidFill>
                <a:schemeClr val="tx1"/>
              </a:solidFill>
              <a:latin typeface="AR P丸ゴシック体E" panose="020F0900000000000000" pitchFamily="50" charset="-128"/>
              <a:ea typeface="AR P丸ゴシック体E" panose="020F0900000000000000" pitchFamily="50" charset="-128"/>
            </a:endParaRPr>
          </a:p>
        </p:txBody>
      </p:sp>
      <p:graphicFrame>
        <p:nvGraphicFramePr>
          <p:cNvPr id="2" name="コンテンツ プレースホルダー 1">
            <a:extLst>
              <a:ext uri="{FF2B5EF4-FFF2-40B4-BE49-F238E27FC236}">
                <a16:creationId xmlns:a16="http://schemas.microsoft.com/office/drawing/2014/main" id="{48D7BDAC-2AA9-44E8-938D-41AFA9BF2C48}"/>
              </a:ext>
            </a:extLst>
          </p:cNvPr>
          <p:cNvGraphicFramePr>
            <a:graphicFrameLocks noGrp="1"/>
          </p:cNvGraphicFramePr>
          <p:nvPr>
            <p:ph idx="1"/>
            <p:extLst>
              <p:ext uri="{D42A27DB-BD31-4B8C-83A1-F6EECF244321}">
                <p14:modId xmlns:p14="http://schemas.microsoft.com/office/powerpoint/2010/main" val="1994990487"/>
              </p:ext>
            </p:extLst>
          </p:nvPr>
        </p:nvGraphicFramePr>
        <p:xfrm>
          <a:off x="425574" y="1974507"/>
          <a:ext cx="8741683" cy="2649102"/>
        </p:xfrm>
        <a:graphic>
          <a:graphicData uri="http://schemas.openxmlformats.org/drawingml/2006/table">
            <a:tbl>
              <a:tblPr>
                <a:tableStyleId>{5C22544A-7EE6-4342-B048-85BDC9FD1C3A}</a:tableStyleId>
              </a:tblPr>
              <a:tblGrid>
                <a:gridCol w="1432562">
                  <a:extLst>
                    <a:ext uri="{9D8B030D-6E8A-4147-A177-3AD203B41FA5}">
                      <a16:colId xmlns:a16="http://schemas.microsoft.com/office/drawing/2014/main" val="3427098399"/>
                    </a:ext>
                  </a:extLst>
                </a:gridCol>
                <a:gridCol w="1373336">
                  <a:extLst>
                    <a:ext uri="{9D8B030D-6E8A-4147-A177-3AD203B41FA5}">
                      <a16:colId xmlns:a16="http://schemas.microsoft.com/office/drawing/2014/main" val="390977699"/>
                    </a:ext>
                  </a:extLst>
                </a:gridCol>
                <a:gridCol w="1226228">
                  <a:extLst>
                    <a:ext uri="{9D8B030D-6E8A-4147-A177-3AD203B41FA5}">
                      <a16:colId xmlns:a16="http://schemas.microsoft.com/office/drawing/2014/main" val="631286729"/>
                    </a:ext>
                  </a:extLst>
                </a:gridCol>
                <a:gridCol w="1247868">
                  <a:extLst>
                    <a:ext uri="{9D8B030D-6E8A-4147-A177-3AD203B41FA5}">
                      <a16:colId xmlns:a16="http://schemas.microsoft.com/office/drawing/2014/main" val="1337510764"/>
                    </a:ext>
                  </a:extLst>
                </a:gridCol>
                <a:gridCol w="2142519">
                  <a:extLst>
                    <a:ext uri="{9D8B030D-6E8A-4147-A177-3AD203B41FA5}">
                      <a16:colId xmlns:a16="http://schemas.microsoft.com/office/drawing/2014/main" val="1014613068"/>
                    </a:ext>
                  </a:extLst>
                </a:gridCol>
                <a:gridCol w="1319170">
                  <a:extLst>
                    <a:ext uri="{9D8B030D-6E8A-4147-A177-3AD203B41FA5}">
                      <a16:colId xmlns:a16="http://schemas.microsoft.com/office/drawing/2014/main" val="2454986129"/>
                    </a:ext>
                  </a:extLst>
                </a:gridCol>
              </a:tblGrid>
              <a:tr h="352684">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社名・店舗名</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住　　所</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電　　話</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事業内容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提供可能なサービス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rPr>
                        <a:t>ちょっとひとこと</a:t>
                      </a: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extLst>
                  <a:ext uri="{0D108BD9-81ED-4DB2-BD59-A6C34878D82A}">
                    <a16:rowId xmlns:a16="http://schemas.microsoft.com/office/drawing/2014/main" val="4231676385"/>
                  </a:ext>
                </a:extLst>
              </a:tr>
              <a:tr h="1148209">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電化ショップつちや</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美濃加茂市森山町</a:t>
                      </a:r>
                      <a:endParaRPr lang="en-US" altLang="zh-TW"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zh-TW" sz="1100" u="none" strike="noStrike" dirty="0">
                          <a:effectLst/>
                          <a:latin typeface="AR P丸ゴシック体M" panose="020B0600010101010101" pitchFamily="50" charset="-128"/>
                          <a:ea typeface="AR P丸ゴシック体M" panose="020B0600010101010101" pitchFamily="50" charset="-128"/>
                        </a:rPr>
                        <a:t>         </a:t>
                      </a:r>
                      <a:r>
                        <a:rPr lang="zh-TW" altLang="en-US" sz="1100" u="none" strike="noStrike" dirty="0">
                          <a:effectLst/>
                          <a:latin typeface="AR P丸ゴシック体M" panose="020B0600010101010101" pitchFamily="50" charset="-128"/>
                          <a:ea typeface="AR P丸ゴシック体M" panose="020B0600010101010101" pitchFamily="50" charset="-128"/>
                        </a:rPr>
                        <a:t>３－１２－２</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ja-JP" altLang="en-US" sz="1300" u="none" strike="noStrike" dirty="0">
                          <a:effectLst/>
                          <a:latin typeface="AR P丸ゴシック体M" panose="020B0600010101010101" pitchFamily="50" charset="-128"/>
                          <a:ea typeface="AR P丸ゴシック体M" panose="020B0600010101010101" pitchFamily="50" charset="-128"/>
                        </a:rPr>
                        <a:t>０５７４－</a:t>
                      </a:r>
                      <a:endParaRPr lang="en-US" altLang="ja-JP" sz="13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300" u="none" strike="noStrike" dirty="0">
                          <a:effectLst/>
                          <a:latin typeface="AR P丸ゴシック体M" panose="020B0600010101010101" pitchFamily="50" charset="-128"/>
                          <a:ea typeface="AR P丸ゴシック体M" panose="020B0600010101010101" pitchFamily="50" charset="-128"/>
                        </a:rPr>
                        <a:t> </a:t>
                      </a:r>
                      <a:r>
                        <a:rPr lang="ja-JP" altLang="en-US" sz="1300" u="none" strike="noStrike" dirty="0">
                          <a:effectLst/>
                          <a:latin typeface="AR P丸ゴシック体M" panose="020B0600010101010101" pitchFamily="50" charset="-128"/>
                          <a:ea typeface="AR P丸ゴシック体M" panose="020B0600010101010101" pitchFamily="50" charset="-128"/>
                        </a:rPr>
                        <a:t>　２５－４１２８</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家電販売、修理</a:t>
                      </a:r>
                      <a:r>
                        <a:rPr lang="ja-JP" altLang="en-US" sz="1100" u="none" strike="noStrike" dirty="0">
                          <a:effectLst/>
                          <a:latin typeface="AR P丸ゴシック体M" panose="020B0600010101010101" pitchFamily="50" charset="-128"/>
                          <a:ea typeface="AR P丸ゴシック体M" panose="020B0600010101010101" pitchFamily="50" charset="-128"/>
                        </a:rPr>
                        <a:t>他</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○美濃加茂市内であれば出張可能</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○基本出張料５００円</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（作業内容によっては作業料金の</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み）</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迅速な対応を心が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けています。</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821894"/>
                  </a:ext>
                </a:extLst>
              </a:tr>
              <a:tr h="1148209">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安江電機商会</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美濃加茂市加茂野町 </a:t>
                      </a:r>
                      <a:endParaRPr lang="en-US" altLang="zh-TW"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zh-TW" sz="1100" u="none" strike="noStrike" dirty="0">
                          <a:effectLst/>
                          <a:latin typeface="AR P丸ゴシック体M" panose="020B0600010101010101" pitchFamily="50" charset="-128"/>
                          <a:ea typeface="AR P丸ゴシック体M" panose="020B0600010101010101" pitchFamily="50" charset="-128"/>
                        </a:rPr>
                        <a:t>         </a:t>
                      </a:r>
                      <a:r>
                        <a:rPr lang="zh-TW" altLang="en-US" sz="1100" u="none" strike="noStrike" dirty="0">
                          <a:effectLst/>
                          <a:latin typeface="AR P丸ゴシック体M" panose="020B0600010101010101" pitchFamily="50" charset="-128"/>
                          <a:ea typeface="AR P丸ゴシック体M" panose="020B0600010101010101" pitchFamily="50" charset="-128"/>
                        </a:rPr>
                        <a:t>今泉１０１７</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ja-JP" altLang="en-US" sz="1300" u="none" strike="noStrike" dirty="0">
                          <a:effectLst/>
                          <a:latin typeface="AR P丸ゴシック体M" panose="020B0600010101010101" pitchFamily="50" charset="-128"/>
                          <a:ea typeface="AR P丸ゴシック体M" panose="020B0600010101010101" pitchFamily="50" charset="-128"/>
                        </a:rPr>
                        <a:t>０５７４－</a:t>
                      </a:r>
                      <a:endParaRPr lang="en-US" altLang="ja-JP" sz="13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300" u="none" strike="noStrike" dirty="0">
                          <a:effectLst/>
                          <a:latin typeface="AR P丸ゴシック体M" panose="020B0600010101010101" pitchFamily="50" charset="-128"/>
                          <a:ea typeface="AR P丸ゴシック体M" panose="020B0600010101010101" pitchFamily="50" charset="-128"/>
                        </a:rPr>
                        <a:t> </a:t>
                      </a:r>
                      <a:r>
                        <a:rPr lang="ja-JP" altLang="en-US" sz="1300" u="none" strike="noStrike" dirty="0">
                          <a:effectLst/>
                          <a:latin typeface="AR P丸ゴシック体M" panose="020B0600010101010101" pitchFamily="50" charset="-128"/>
                          <a:ea typeface="AR P丸ゴシック体M" panose="020B0600010101010101" pitchFamily="50" charset="-128"/>
                        </a:rPr>
                        <a:t>　２５－６９７４</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家電販売</a:t>
                      </a:r>
                      <a:endParaRPr lang="en-US" altLang="zh-TW" sz="1100" u="none" strike="noStrike" dirty="0">
                        <a:effectLst/>
                        <a:latin typeface="AR P丸ゴシック体M" panose="020B0600010101010101" pitchFamily="50" charset="-128"/>
                        <a:ea typeface="AR P丸ゴシック体M" panose="020B0600010101010101" pitchFamily="50" charset="-128"/>
                      </a:endParaRPr>
                    </a:p>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電気工事</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○電化製品の修理</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〇電気工事</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6047867"/>
                  </a:ext>
                </a:extLst>
              </a:tr>
            </a:tbl>
          </a:graphicData>
        </a:graphic>
      </p:graphicFrame>
      <p:sp>
        <p:nvSpPr>
          <p:cNvPr id="7" name="フッター プレースホルダー 6">
            <a:extLst>
              <a:ext uri="{FF2B5EF4-FFF2-40B4-BE49-F238E27FC236}">
                <a16:creationId xmlns:a16="http://schemas.microsoft.com/office/drawing/2014/main" id="{CA152978-BA10-41DB-BAE1-66D8EAFB5F3E}"/>
              </a:ext>
            </a:extLst>
          </p:cNvPr>
          <p:cNvSpPr>
            <a:spLocks noGrp="1"/>
          </p:cNvSpPr>
          <p:nvPr>
            <p:ph type="ftr" sz="quarter" idx="11"/>
          </p:nvPr>
        </p:nvSpPr>
        <p:spPr/>
        <p:txBody>
          <a:bodyPr/>
          <a:lstStyle/>
          <a:p>
            <a:r>
              <a:rPr lang="ja-JP" altLang="en-US" b="1" dirty="0">
                <a:solidFill>
                  <a:schemeClr val="tx1"/>
                </a:solidFill>
              </a:rPr>
              <a:t>５</a:t>
            </a:r>
            <a:endParaRPr lang="en-US" b="1" dirty="0">
              <a:solidFill>
                <a:schemeClr val="tx1"/>
              </a:solidFill>
            </a:endParaRPr>
          </a:p>
        </p:txBody>
      </p:sp>
      <p:graphicFrame>
        <p:nvGraphicFramePr>
          <p:cNvPr id="3" name="表 2">
            <a:extLst>
              <a:ext uri="{FF2B5EF4-FFF2-40B4-BE49-F238E27FC236}">
                <a16:creationId xmlns:a16="http://schemas.microsoft.com/office/drawing/2014/main" id="{39943743-2DA3-4D31-A537-DE75D2AF9894}"/>
              </a:ext>
            </a:extLst>
          </p:cNvPr>
          <p:cNvGraphicFramePr>
            <a:graphicFrameLocks noGrp="1"/>
          </p:cNvGraphicFramePr>
          <p:nvPr>
            <p:extLst>
              <p:ext uri="{D42A27DB-BD31-4B8C-83A1-F6EECF244321}">
                <p14:modId xmlns:p14="http://schemas.microsoft.com/office/powerpoint/2010/main" val="1956353828"/>
              </p:ext>
            </p:extLst>
          </p:nvPr>
        </p:nvGraphicFramePr>
        <p:xfrm>
          <a:off x="425574" y="4623609"/>
          <a:ext cx="8741683" cy="1148209"/>
        </p:xfrm>
        <a:graphic>
          <a:graphicData uri="http://schemas.openxmlformats.org/drawingml/2006/table">
            <a:tbl>
              <a:tblPr>
                <a:tableStyleId>{5C22544A-7EE6-4342-B048-85BDC9FD1C3A}</a:tableStyleId>
              </a:tblPr>
              <a:tblGrid>
                <a:gridCol w="1432562">
                  <a:extLst>
                    <a:ext uri="{9D8B030D-6E8A-4147-A177-3AD203B41FA5}">
                      <a16:colId xmlns:a16="http://schemas.microsoft.com/office/drawing/2014/main" val="2845718881"/>
                    </a:ext>
                  </a:extLst>
                </a:gridCol>
                <a:gridCol w="1373336">
                  <a:extLst>
                    <a:ext uri="{9D8B030D-6E8A-4147-A177-3AD203B41FA5}">
                      <a16:colId xmlns:a16="http://schemas.microsoft.com/office/drawing/2014/main" val="1811881963"/>
                    </a:ext>
                  </a:extLst>
                </a:gridCol>
                <a:gridCol w="1226228">
                  <a:extLst>
                    <a:ext uri="{9D8B030D-6E8A-4147-A177-3AD203B41FA5}">
                      <a16:colId xmlns:a16="http://schemas.microsoft.com/office/drawing/2014/main" val="2263482436"/>
                    </a:ext>
                  </a:extLst>
                </a:gridCol>
                <a:gridCol w="1247868">
                  <a:extLst>
                    <a:ext uri="{9D8B030D-6E8A-4147-A177-3AD203B41FA5}">
                      <a16:colId xmlns:a16="http://schemas.microsoft.com/office/drawing/2014/main" val="1823638907"/>
                    </a:ext>
                  </a:extLst>
                </a:gridCol>
                <a:gridCol w="2142519">
                  <a:extLst>
                    <a:ext uri="{9D8B030D-6E8A-4147-A177-3AD203B41FA5}">
                      <a16:colId xmlns:a16="http://schemas.microsoft.com/office/drawing/2014/main" val="1235511500"/>
                    </a:ext>
                  </a:extLst>
                </a:gridCol>
                <a:gridCol w="1319170">
                  <a:extLst>
                    <a:ext uri="{9D8B030D-6E8A-4147-A177-3AD203B41FA5}">
                      <a16:colId xmlns:a16="http://schemas.microsoft.com/office/drawing/2014/main" val="656336197"/>
                    </a:ext>
                  </a:extLst>
                </a:gridCol>
              </a:tblGrid>
              <a:tr h="1148209">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（株）フナハシデンキ</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zh-TW"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美濃加茂市本郷町</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８</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３－２４</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ja-JP" altLang="en-US" sz="1300" u="none" strike="noStrike" dirty="0">
                          <a:effectLst/>
                          <a:latin typeface="AR P丸ゴシック体M" panose="020B0600010101010101" pitchFamily="50" charset="-128"/>
                          <a:ea typeface="AR P丸ゴシック体M" panose="020B0600010101010101" pitchFamily="50" charset="-128"/>
                        </a:rPr>
                        <a:t>０５７４－</a:t>
                      </a:r>
                      <a:endParaRPr lang="en-US" altLang="ja-JP" sz="13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300" u="none" strike="noStrike" dirty="0">
                          <a:effectLst/>
                          <a:latin typeface="AR P丸ゴシック体M" panose="020B0600010101010101" pitchFamily="50" charset="-128"/>
                          <a:ea typeface="AR P丸ゴシック体M" panose="020B0600010101010101" pitchFamily="50" charset="-128"/>
                        </a:rPr>
                        <a:t> </a:t>
                      </a:r>
                      <a:r>
                        <a:rPr lang="ja-JP" altLang="en-US" sz="1300" u="none" strike="noStrike" dirty="0">
                          <a:effectLst/>
                          <a:latin typeface="AR P丸ゴシック体M" panose="020B0600010101010101" pitchFamily="50" charset="-128"/>
                          <a:ea typeface="AR P丸ゴシック体M" panose="020B0600010101010101" pitchFamily="50" charset="-128"/>
                        </a:rPr>
                        <a:t>　２６－１３９５</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家電販売、修理</a:t>
                      </a:r>
                      <a:endParaRPr lang="en-US" altLang="zh-TW" sz="1100" u="none" strike="noStrike" dirty="0">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○電化製品の修理</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〇宅内電気工事</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〇宅内アンテナ工事</a:t>
                      </a: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近隣市町内、親切</a:t>
                      </a: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p>
                    <a:p>
                      <a:pPr algn="l" fontAlgn="ctr"/>
                      <a:r>
                        <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a:t>
                      </a: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丁寧に対応いたし</a:t>
                      </a:r>
                      <a:endParaRPr lang="en-US" altLang="ja-JP"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p>
                      <a:pPr algn="l" fontAlgn="ctr"/>
                      <a:r>
                        <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rPr>
                        <a:t> ます。</a:t>
                      </a: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3219843"/>
                  </a:ext>
                </a:extLst>
              </a:tr>
            </a:tbl>
          </a:graphicData>
        </a:graphic>
      </p:graphicFrame>
    </p:spTree>
    <p:extLst>
      <p:ext uri="{BB962C8B-B14F-4D97-AF65-F5344CB8AC3E}">
        <p14:creationId xmlns:p14="http://schemas.microsoft.com/office/powerpoint/2010/main" val="337228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A8B6B1BA-63F0-47A2-94EA-5B7996A1AB46}"/>
              </a:ext>
            </a:extLst>
          </p:cNvPr>
          <p:cNvSpPr>
            <a:spLocks noGrp="1"/>
          </p:cNvSpPr>
          <p:nvPr>
            <p:ph type="title"/>
          </p:nvPr>
        </p:nvSpPr>
        <p:spPr>
          <a:xfrm>
            <a:off x="540081" y="585888"/>
            <a:ext cx="9074991" cy="705958"/>
          </a:xfrm>
        </p:spPr>
        <p:txBody>
          <a:bodyPr>
            <a:normAutofit fontScale="90000"/>
          </a:bodyPr>
          <a:lstStyle/>
          <a:p>
            <a:r>
              <a:rPr kumimoji="1" lang="ja-JP" altLang="en-US" dirty="0">
                <a:solidFill>
                  <a:schemeClr val="tx1"/>
                </a:solidFill>
                <a:latin typeface="AR P丸ゴシック体E" panose="020F0900000000000000" pitchFamily="50" charset="-128"/>
                <a:ea typeface="AR P丸ゴシック体E" panose="020F0900000000000000" pitchFamily="50" charset="-128"/>
              </a:rPr>
              <a:t>理美容</a:t>
            </a:r>
            <a:r>
              <a:rPr lang="ja-JP" altLang="en-US" sz="2925" dirty="0">
                <a:latin typeface="AR P丸ゴシック体E" panose="020F0900000000000000" pitchFamily="50" charset="-128"/>
                <a:ea typeface="AR P丸ゴシック体E" panose="020F0900000000000000" pitchFamily="50" charset="-128"/>
              </a:rPr>
              <a:t>（岐阜県理容生活衛生同業組合可茂支部加入店舗）</a:t>
            </a:r>
          </a:p>
        </p:txBody>
      </p:sp>
      <p:graphicFrame>
        <p:nvGraphicFramePr>
          <p:cNvPr id="2" name="コンテンツ プレースホルダー 1">
            <a:extLst>
              <a:ext uri="{FF2B5EF4-FFF2-40B4-BE49-F238E27FC236}">
                <a16:creationId xmlns:a16="http://schemas.microsoft.com/office/drawing/2014/main" id="{2A840D5F-D033-440E-9141-101179A58B3E}"/>
              </a:ext>
            </a:extLst>
          </p:cNvPr>
          <p:cNvGraphicFramePr>
            <a:graphicFrameLocks noGrp="1"/>
          </p:cNvGraphicFramePr>
          <p:nvPr>
            <p:ph idx="1"/>
            <p:extLst>
              <p:ext uri="{D42A27DB-BD31-4B8C-83A1-F6EECF244321}">
                <p14:modId xmlns:p14="http://schemas.microsoft.com/office/powerpoint/2010/main" val="997733818"/>
              </p:ext>
            </p:extLst>
          </p:nvPr>
        </p:nvGraphicFramePr>
        <p:xfrm>
          <a:off x="352991" y="1342660"/>
          <a:ext cx="9262080" cy="3382666"/>
        </p:xfrm>
        <a:graphic>
          <a:graphicData uri="http://schemas.openxmlformats.org/drawingml/2006/table">
            <a:tbl>
              <a:tblPr>
                <a:tableStyleId>{5C22544A-7EE6-4342-B048-85BDC9FD1C3A}</a:tableStyleId>
              </a:tblPr>
              <a:tblGrid>
                <a:gridCol w="1060795">
                  <a:extLst>
                    <a:ext uri="{9D8B030D-6E8A-4147-A177-3AD203B41FA5}">
                      <a16:colId xmlns:a16="http://schemas.microsoft.com/office/drawing/2014/main" val="3847704222"/>
                    </a:ext>
                  </a:extLst>
                </a:gridCol>
                <a:gridCol w="1454596">
                  <a:extLst>
                    <a:ext uri="{9D8B030D-6E8A-4147-A177-3AD203B41FA5}">
                      <a16:colId xmlns:a16="http://schemas.microsoft.com/office/drawing/2014/main" val="3838573960"/>
                    </a:ext>
                  </a:extLst>
                </a:gridCol>
                <a:gridCol w="1437288">
                  <a:extLst>
                    <a:ext uri="{9D8B030D-6E8A-4147-A177-3AD203B41FA5}">
                      <a16:colId xmlns:a16="http://schemas.microsoft.com/office/drawing/2014/main" val="992407669"/>
                    </a:ext>
                  </a:extLst>
                </a:gridCol>
                <a:gridCol w="1033330">
                  <a:extLst>
                    <a:ext uri="{9D8B030D-6E8A-4147-A177-3AD203B41FA5}">
                      <a16:colId xmlns:a16="http://schemas.microsoft.com/office/drawing/2014/main" val="4160912557"/>
                    </a:ext>
                  </a:extLst>
                </a:gridCol>
                <a:gridCol w="2846018">
                  <a:extLst>
                    <a:ext uri="{9D8B030D-6E8A-4147-A177-3AD203B41FA5}">
                      <a16:colId xmlns:a16="http://schemas.microsoft.com/office/drawing/2014/main" val="3354718120"/>
                    </a:ext>
                  </a:extLst>
                </a:gridCol>
                <a:gridCol w="1430053">
                  <a:extLst>
                    <a:ext uri="{9D8B030D-6E8A-4147-A177-3AD203B41FA5}">
                      <a16:colId xmlns:a16="http://schemas.microsoft.com/office/drawing/2014/main" val="2458387517"/>
                    </a:ext>
                  </a:extLst>
                </a:gridCol>
              </a:tblGrid>
              <a:tr h="312358">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社名・店舗名</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住　　所</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電　　話</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事業内容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u="none" strike="noStrike" dirty="0">
                          <a:effectLst/>
                          <a:latin typeface="AR P丸ゴシック体M" panose="020B0600010101010101" pitchFamily="50" charset="-128"/>
                          <a:ea typeface="AR P丸ゴシック体M" panose="020B0600010101010101" pitchFamily="50" charset="-128"/>
                        </a:rPr>
                        <a:t>提供可能なサービス</a:t>
                      </a:r>
                      <a:endPar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tc>
                  <a:txBody>
                    <a:bodyPr/>
                    <a:lstStyle/>
                    <a:p>
                      <a:pPr algn="ctr" fontAlgn="ctr"/>
                      <a:r>
                        <a:rPr lang="ja-JP" altLang="en-US" sz="1100" b="1" i="0" u="none" strike="noStrike" dirty="0">
                          <a:solidFill>
                            <a:srgbClr val="000000"/>
                          </a:solidFill>
                          <a:effectLst/>
                          <a:latin typeface="AR P丸ゴシック体M" panose="020B0600010101010101" pitchFamily="50" charset="-128"/>
                          <a:ea typeface="AR P丸ゴシック体M" panose="020B0600010101010101" pitchFamily="50" charset="-128"/>
                        </a:rPr>
                        <a:t>ちょっとひとこと</a:t>
                      </a: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F"/>
                    </a:solidFill>
                  </a:tcPr>
                </a:tc>
                <a:extLst>
                  <a:ext uri="{0D108BD9-81ED-4DB2-BD59-A6C34878D82A}">
                    <a16:rowId xmlns:a16="http://schemas.microsoft.com/office/drawing/2014/main" val="820320832"/>
                  </a:ext>
                </a:extLst>
              </a:tr>
              <a:tr h="3070308">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岐阜県理容生活 </a:t>
                      </a:r>
                      <a:r>
                        <a:rPr lang="ja-JP" altLang="en-US" sz="1100" u="none" strike="noStrike" dirty="0">
                          <a:effectLst/>
                          <a:latin typeface="AR P丸ゴシック体M" panose="020B0600010101010101" pitchFamily="50" charset="-128"/>
                          <a:ea typeface="AR P丸ゴシック体M" panose="020B0600010101010101" pitchFamily="50" charset="-128"/>
                        </a:rPr>
                        <a:t>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zh-TW" altLang="en-US" sz="1100" u="none" strike="noStrike" dirty="0">
                          <a:effectLst/>
                          <a:latin typeface="AR P丸ゴシック体M" panose="020B0600010101010101" pitchFamily="50" charset="-128"/>
                          <a:ea typeface="AR P丸ゴシック体M" panose="020B0600010101010101" pitchFamily="50" charset="-128"/>
                        </a:rPr>
                        <a:t>衛生同業組合</a:t>
                      </a:r>
                      <a:br>
                        <a:rPr lang="zh-TW" altLang="en-US" sz="1100" u="none" strike="noStrike" dirty="0">
                          <a:effectLst/>
                          <a:latin typeface="AR P丸ゴシック体M" panose="020B0600010101010101" pitchFamily="50" charset="-128"/>
                          <a:ea typeface="AR P丸ゴシック体M" panose="020B0600010101010101" pitchFamily="50" charset="-128"/>
                        </a:rPr>
                      </a:br>
                      <a:r>
                        <a:rPr lang="en-US" altLang="zh-TW" sz="1100" u="none" strike="noStrike" dirty="0">
                          <a:effectLst/>
                          <a:latin typeface="AR P丸ゴシック体M" panose="020B0600010101010101" pitchFamily="50" charset="-128"/>
                          <a:ea typeface="AR P丸ゴシック体M" panose="020B0600010101010101" pitchFamily="50" charset="-128"/>
                        </a:rPr>
                        <a:t> </a:t>
                      </a:r>
                      <a:r>
                        <a:rPr lang="zh-TW" altLang="en-US"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支部長：</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zh-TW" altLang="en-US" sz="1100" u="none" strike="noStrike" dirty="0">
                          <a:effectLst/>
                          <a:latin typeface="AR P丸ゴシック体M" panose="020B0600010101010101" pitchFamily="50" charset="-128"/>
                          <a:ea typeface="AR P丸ゴシック体M" panose="020B0600010101010101" pitchFamily="50" charset="-128"/>
                        </a:rPr>
                        <a:t>大野理美容室）</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u="none" strike="noStrike" dirty="0">
                          <a:effectLst/>
                          <a:latin typeface="AR P丸ゴシック体M" panose="020B0600010101010101" pitchFamily="50" charset="-128"/>
                          <a:ea typeface="AR P丸ゴシック体M" panose="020B0600010101010101" pitchFamily="50" charset="-128"/>
                        </a:rPr>
                        <a:t> 美濃加茂市太田町</a:t>
                      </a:r>
                      <a:endParaRPr lang="en-US" altLang="zh-TW"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zh-TW" altLang="en-US" sz="1100" u="none" strike="noStrike" dirty="0">
                          <a:effectLst/>
                          <a:latin typeface="AR P丸ゴシック体M" panose="020B0600010101010101" pitchFamily="50" charset="-128"/>
                          <a:ea typeface="AR P丸ゴシック体M" panose="020B0600010101010101" pitchFamily="50" charset="-128"/>
                        </a:rPr>
                        <a:t>３２８９－１</a:t>
                      </a:r>
                      <a:endParaRPr lang="zh-TW"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a:t>
                      </a:r>
                      <a:r>
                        <a:rPr lang="en-US" altLang="ja-JP" sz="1300" u="none" strike="noStrike" dirty="0">
                          <a:effectLst/>
                          <a:latin typeface="AR P丸ゴシック体M" panose="020B0600010101010101" pitchFamily="50" charset="-128"/>
                          <a:ea typeface="AR P丸ゴシック体M" panose="020B0600010101010101" pitchFamily="50" charset="-128"/>
                        </a:rPr>
                        <a:t>0</a:t>
                      </a:r>
                      <a:r>
                        <a:rPr lang="ja-JP" altLang="en-US" sz="1300" u="none" strike="noStrike" dirty="0">
                          <a:effectLst/>
                          <a:latin typeface="AR P丸ゴシック体M" panose="020B0600010101010101" pitchFamily="50" charset="-128"/>
                          <a:ea typeface="AR P丸ゴシック体M" panose="020B0600010101010101" pitchFamily="50" charset="-128"/>
                        </a:rPr>
                        <a:t>５７４－２６－０３２４</a:t>
                      </a:r>
                      <a:endParaRPr lang="ja-JP" altLang="en-US" sz="13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理容業</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（カット・顔そり）</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○訪問理容を実施しています（実施できる店舗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は次ページを参照）</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○美濃加茂市内なら出張可能</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○希望日の３日前までに各店舗へ電話予約を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お願いします。</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料金（参考）</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○調髪（カット、顔そり、シャンプー）　４，０００円</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○出張料金　１，０００円</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税込合計　５，５００円</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メニュー、料金、日時などについてはお客様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と各店舗で調整をお願いします。</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施術中は必ずご家族の立ち合いをお願いし</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ます。</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en-US" altLang="ja-JP" sz="1100" u="none" strike="noStrike" dirty="0">
                          <a:effectLst/>
                          <a:latin typeface="AR P丸ゴシック体M" panose="020B0600010101010101" pitchFamily="50" charset="-128"/>
                          <a:ea typeface="AR P丸ゴシック体M" panose="020B0600010101010101" pitchFamily="50" charset="-128"/>
                        </a:rPr>
                        <a:t>※</a:t>
                      </a:r>
                      <a:r>
                        <a:rPr lang="ja-JP" altLang="en-US" sz="1100" u="none" strike="noStrike" dirty="0">
                          <a:effectLst/>
                          <a:latin typeface="AR P丸ゴシック体M" panose="020B0600010101010101" pitchFamily="50" charset="-128"/>
                          <a:ea typeface="AR P丸ゴシック体M" panose="020B0600010101010101" pitchFamily="50" charset="-128"/>
                        </a:rPr>
                        <a:t>訪問理美容を実施していない店舗でも、バリ</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アフリー対応、送迎など高齢者の方向けの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サービスを実施している店舗があります。ま　</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ずはお近くの理美容室へお問合せ下さい。</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AR P丸ゴシック体M" panose="020B0600010101010101" pitchFamily="50" charset="-128"/>
                          <a:ea typeface="AR P丸ゴシック体M" panose="020B0600010101010101" pitchFamily="50" charset="-128"/>
                        </a:rPr>
                        <a:t>　髪をきれいにするこ</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とで、心の若返りをお</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約束いたします。</a:t>
                      </a:r>
                      <a:br>
                        <a:rPr lang="ja-JP" altLang="en-US" sz="1100" u="none" strike="noStrike" dirty="0">
                          <a:effectLst/>
                          <a:latin typeface="AR P丸ゴシック体M" panose="020B0600010101010101" pitchFamily="50" charset="-128"/>
                          <a:ea typeface="AR P丸ゴシック体M" panose="020B0600010101010101" pitchFamily="50" charset="-128"/>
                        </a:rPr>
                      </a:br>
                      <a:r>
                        <a:rPr lang="ja-JP" altLang="en-US" sz="1100" u="none" strike="noStrike" dirty="0">
                          <a:effectLst/>
                          <a:latin typeface="AR P丸ゴシック体M" panose="020B0600010101010101" pitchFamily="50" charset="-128"/>
                          <a:ea typeface="AR P丸ゴシック体M" panose="020B0600010101010101" pitchFamily="50" charset="-128"/>
                        </a:rPr>
                        <a:t>　皆さんに喜んで頂け</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るサービスを心がけて</a:t>
                      </a:r>
                      <a:endParaRPr lang="en-US" altLang="ja-JP" sz="1100" u="none" strike="noStrike" dirty="0">
                        <a:effectLst/>
                        <a:latin typeface="AR P丸ゴシック体M" panose="020B0600010101010101" pitchFamily="50" charset="-128"/>
                        <a:ea typeface="AR P丸ゴシック体M" panose="020B0600010101010101" pitchFamily="50" charset="-128"/>
                      </a:endParaRPr>
                    </a:p>
                    <a:p>
                      <a:pPr algn="l" fontAlgn="ctr"/>
                      <a:r>
                        <a:rPr lang="en-US" altLang="ja-JP" sz="1100" u="none" strike="noStrike" dirty="0">
                          <a:effectLst/>
                          <a:latin typeface="AR P丸ゴシック体M" panose="020B0600010101010101" pitchFamily="50" charset="-128"/>
                          <a:ea typeface="AR P丸ゴシック体M" panose="020B0600010101010101" pitchFamily="50" charset="-128"/>
                        </a:rPr>
                        <a:t> </a:t>
                      </a:r>
                      <a:r>
                        <a:rPr lang="ja-JP" altLang="en-US" sz="1100" u="none" strike="noStrike" dirty="0">
                          <a:effectLst/>
                          <a:latin typeface="AR P丸ゴシック体M" panose="020B0600010101010101" pitchFamily="50" charset="-128"/>
                          <a:ea typeface="AR P丸ゴシック体M" panose="020B0600010101010101" pitchFamily="50" charset="-128"/>
                        </a:rPr>
                        <a:t>います。</a:t>
                      </a:r>
                      <a:endParaRPr lang="ja-JP" altLang="en-US" sz="1100" b="0" i="0" u="none" strike="noStrike" dirty="0">
                        <a:solidFill>
                          <a:srgbClr val="000000"/>
                        </a:solidFill>
                        <a:effectLst/>
                        <a:latin typeface="AR P丸ゴシック体M" panose="020B0600010101010101" pitchFamily="50" charset="-128"/>
                        <a:ea typeface="AR P丸ゴシック体M" panose="020B0600010101010101" pitchFamily="50" charset="-128"/>
                      </a:endParaRPr>
                    </a:p>
                  </a:txBody>
                  <a:tcPr marL="4602" marR="4602" marT="46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9374411"/>
                  </a:ext>
                </a:extLst>
              </a:tr>
            </a:tbl>
          </a:graphicData>
        </a:graphic>
      </p:graphicFrame>
      <p:sp>
        <p:nvSpPr>
          <p:cNvPr id="6" name="テキスト ボックス 5">
            <a:extLst>
              <a:ext uri="{FF2B5EF4-FFF2-40B4-BE49-F238E27FC236}">
                <a16:creationId xmlns:a16="http://schemas.microsoft.com/office/drawing/2014/main" id="{C2373B8E-61B1-4189-AD2C-4C7DD174F3D8}"/>
              </a:ext>
            </a:extLst>
          </p:cNvPr>
          <p:cNvSpPr txBox="1"/>
          <p:nvPr/>
        </p:nvSpPr>
        <p:spPr>
          <a:xfrm>
            <a:off x="352991" y="5717909"/>
            <a:ext cx="9449170" cy="317459"/>
          </a:xfrm>
          <a:prstGeom prst="rect">
            <a:avLst/>
          </a:prstGeom>
          <a:noFill/>
        </p:spPr>
        <p:txBody>
          <a:bodyPr wrap="square" rtlCol="0">
            <a:spAutoFit/>
          </a:bodyPr>
          <a:lstStyle/>
          <a:p>
            <a:r>
              <a:rPr lang="ja-JP" altLang="en-US" sz="1463" dirty="0">
                <a:latin typeface="AR P丸ゴシック体M" panose="020B0600010101010101" pitchFamily="50" charset="-128"/>
                <a:ea typeface="AR P丸ゴシック体M" panose="020B0600010101010101" pitchFamily="50" charset="-128"/>
              </a:rPr>
              <a:t>美濃加茂市及び周辺市町村の岐阜県理容生活衛生同業組合可茂支部加入店舗の詳細は１０ページ～１２ページ掲載</a:t>
            </a:r>
          </a:p>
        </p:txBody>
      </p:sp>
      <p:sp>
        <p:nvSpPr>
          <p:cNvPr id="8" name="フッター プレースホルダー 7">
            <a:extLst>
              <a:ext uri="{FF2B5EF4-FFF2-40B4-BE49-F238E27FC236}">
                <a16:creationId xmlns:a16="http://schemas.microsoft.com/office/drawing/2014/main" id="{316F299D-5220-4FE4-8431-0C93C0A62021}"/>
              </a:ext>
            </a:extLst>
          </p:cNvPr>
          <p:cNvSpPr>
            <a:spLocks noGrp="1"/>
          </p:cNvSpPr>
          <p:nvPr>
            <p:ph type="ftr" sz="quarter" idx="11"/>
          </p:nvPr>
        </p:nvSpPr>
        <p:spPr/>
        <p:txBody>
          <a:bodyPr/>
          <a:lstStyle/>
          <a:p>
            <a:r>
              <a:rPr lang="ja-JP" altLang="en-US" b="1" dirty="0">
                <a:solidFill>
                  <a:schemeClr val="tx1"/>
                </a:solidFill>
              </a:rPr>
              <a:t>６</a:t>
            </a:r>
            <a:endParaRPr lang="en-US" b="1" dirty="0">
              <a:solidFill>
                <a:schemeClr val="tx1"/>
              </a:solidFill>
            </a:endParaRPr>
          </a:p>
        </p:txBody>
      </p:sp>
    </p:spTree>
    <p:extLst>
      <p:ext uri="{BB962C8B-B14F-4D97-AF65-F5344CB8AC3E}">
        <p14:creationId xmlns:p14="http://schemas.microsoft.com/office/powerpoint/2010/main" val="269130685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2107</TotalTime>
  <Words>7937</Words>
  <Application>Microsoft Office PowerPoint</Application>
  <PresentationFormat>A4 210 x 297 mm</PresentationFormat>
  <Paragraphs>1272</Paragraphs>
  <Slides>35</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35</vt:i4>
      </vt:variant>
    </vt:vector>
  </HeadingPairs>
  <TitlesOfParts>
    <vt:vector size="43" baseType="lpstr">
      <vt:lpstr>AR P丸ゴシック体E</vt:lpstr>
      <vt:lpstr>AR P丸ゴシック体M</vt:lpstr>
      <vt:lpstr>HG丸ｺﾞｼｯｸM-PRO</vt:lpstr>
      <vt:lpstr>游ゴシック</vt:lpstr>
      <vt:lpstr>Arial</vt:lpstr>
      <vt:lpstr>Calibri</vt:lpstr>
      <vt:lpstr>Calibri Light</vt:lpstr>
      <vt:lpstr>Office テーマ</vt:lpstr>
      <vt:lpstr>みのかも生活お役立ち帳</vt:lpstr>
      <vt:lpstr>はじめに</vt:lpstr>
      <vt:lpstr>目 次</vt:lpstr>
      <vt:lpstr>介護タクシー （車いすのまま乗車できるタクシーです。お身体の状態にあわせてご利用ください）</vt:lpstr>
      <vt:lpstr>福祉車両レンタル</vt:lpstr>
      <vt:lpstr>スーパー①</vt:lpstr>
      <vt:lpstr>スーパー②</vt:lpstr>
      <vt:lpstr>電器店</vt:lpstr>
      <vt:lpstr>理美容（岐阜県理容生活衛生同業組合可茂支部加入店舗）</vt:lpstr>
      <vt:lpstr>理美容店舗情報①</vt:lpstr>
      <vt:lpstr>理美容店舗情報②</vt:lpstr>
      <vt:lpstr>理美容店舗情報③</vt:lpstr>
      <vt:lpstr>理美容店舗情報④</vt:lpstr>
      <vt:lpstr>福祉理美容</vt:lpstr>
      <vt:lpstr>SOS・ライフライン（もしもの時や緊急時の相談先）</vt:lpstr>
      <vt:lpstr>配食・食生活サポート①</vt:lpstr>
      <vt:lpstr>配食・食生活サポート②</vt:lpstr>
      <vt:lpstr>配食・食生活サポート③</vt:lpstr>
      <vt:lpstr>生活支援サービス（有料）①</vt:lpstr>
      <vt:lpstr>生活支援サービス（有料）②</vt:lpstr>
      <vt:lpstr>生活支援サービス（有料）③</vt:lpstr>
      <vt:lpstr>生活支援サービス（有料）④</vt:lpstr>
      <vt:lpstr>生活支援サービス（有料）⑤</vt:lpstr>
      <vt:lpstr>生活支援サービス（有料）⑥</vt:lpstr>
      <vt:lpstr>訪問看護等事業所（市外）</vt:lpstr>
      <vt:lpstr>福祉用具レンタル①</vt:lpstr>
      <vt:lpstr>福祉用具レンタル②</vt:lpstr>
      <vt:lpstr>福祉用具レンタル③</vt:lpstr>
      <vt:lpstr>福祉用具レンタル④</vt:lpstr>
      <vt:lpstr>ペットホテル・代行サービス①</vt:lpstr>
      <vt:lpstr>ペットホテル・代行サービス②</vt:lpstr>
      <vt:lpstr>灯油配達①</vt:lpstr>
      <vt:lpstr>灯油配達②</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美濃加茂市生活支援事業所一覧</dc:title>
  <dc:creator>地域７</dc:creator>
  <cp:lastModifiedBy>地域１２</cp:lastModifiedBy>
  <cp:revision>304</cp:revision>
  <cp:lastPrinted>2022-07-13T06:02:08Z</cp:lastPrinted>
  <dcterms:created xsi:type="dcterms:W3CDTF">2021-01-07T07:35:47Z</dcterms:created>
  <dcterms:modified xsi:type="dcterms:W3CDTF">2022-07-26T05:36:02Z</dcterms:modified>
</cp:coreProperties>
</file>