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35763" cy="98694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45D"/>
    <a:srgbClr val="FBF3EB"/>
    <a:srgbClr val="FFF3EB"/>
    <a:srgbClr val="FDF3EB"/>
    <a:srgbClr val="FDE5DF"/>
    <a:srgbClr val="FDEAE3"/>
    <a:srgbClr val="FDF0E7"/>
    <a:srgbClr val="FEF6F0"/>
    <a:srgbClr val="FFC000"/>
    <a:srgbClr val="FF7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0" d="100"/>
          <a:sy n="200" d="100"/>
        </p:scale>
        <p:origin x="1206" y="294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188"/>
          </a:xfrm>
          <a:prstGeom prst="rect">
            <a:avLst/>
          </a:prstGeom>
        </p:spPr>
        <p:txBody>
          <a:bodyPr vert="horz" lIns="90802" tIns="45401" rIns="90802" bIns="4540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188"/>
          </a:xfrm>
          <a:prstGeom prst="rect">
            <a:avLst/>
          </a:prstGeom>
        </p:spPr>
        <p:txBody>
          <a:bodyPr vert="horz" lIns="90802" tIns="45401" rIns="90802" bIns="4540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2" tIns="45401" rIns="90802" bIns="454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2"/>
            <a:ext cx="5388610" cy="3886110"/>
          </a:xfrm>
          <a:prstGeom prst="rect">
            <a:avLst/>
          </a:prstGeom>
        </p:spPr>
        <p:txBody>
          <a:bodyPr vert="horz" lIns="90802" tIns="45401" rIns="90802" bIns="4540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4303"/>
            <a:ext cx="2918830" cy="495187"/>
          </a:xfrm>
          <a:prstGeom prst="rect">
            <a:avLst/>
          </a:prstGeom>
        </p:spPr>
        <p:txBody>
          <a:bodyPr vert="horz" lIns="90802" tIns="45401" rIns="90802" bIns="4540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4303"/>
            <a:ext cx="2918830" cy="495187"/>
          </a:xfrm>
          <a:prstGeom prst="rect">
            <a:avLst/>
          </a:prstGeom>
        </p:spPr>
        <p:txBody>
          <a:bodyPr vert="horz" lIns="90802" tIns="45401" rIns="90802" bIns="4540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" y="300"/>
            <a:ext cx="7775378" cy="10908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69068" y="680830"/>
            <a:ext cx="6878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b="1" dirty="0" smtClean="0">
                <a:ln w="158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397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平成３０年度　ボランティアセンター研修会</a:t>
            </a:r>
            <a:endParaRPr lang="ja-JP" altLang="en-US" sz="2800" b="1" dirty="0">
              <a:ln w="15875">
                <a:solidFill>
                  <a:schemeClr val="bg1"/>
                </a:solidFill>
                <a:prstDash val="solid"/>
                <a:miter lim="800000"/>
              </a:ln>
              <a:solidFill>
                <a:srgbClr val="F397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78635" y="1210209"/>
            <a:ext cx="6059672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5400" b="1" dirty="0" smtClean="0">
                <a:ln w="25400">
                  <a:solidFill>
                    <a:schemeClr val="bg1"/>
                  </a:solidFill>
                </a:ln>
                <a:solidFill>
                  <a:srgbClr val="E9545D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lang="ja-JP" altLang="en-US" sz="5400" b="1" dirty="0">
                <a:ln w="25400">
                  <a:solidFill>
                    <a:schemeClr val="bg1"/>
                  </a:solidFill>
                </a:ln>
                <a:solidFill>
                  <a:srgbClr val="E9545D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ほめ</a:t>
            </a:r>
            <a:r>
              <a:rPr lang="ja-JP" altLang="en-US" sz="5400" b="1" dirty="0" smtClean="0">
                <a:ln w="25400">
                  <a:solidFill>
                    <a:schemeClr val="bg1"/>
                  </a:solidFill>
                </a:ln>
                <a:solidFill>
                  <a:srgbClr val="E9545D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力」</a:t>
            </a:r>
            <a:r>
              <a:rPr lang="ja-JP" altLang="en-US" sz="4400" b="1" dirty="0" smtClean="0">
                <a:ln w="19050">
                  <a:solidFill>
                    <a:schemeClr val="bg1"/>
                  </a:solidFill>
                </a:ln>
                <a:solidFill>
                  <a:srgbClr val="59575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を上げよう！</a:t>
            </a:r>
            <a:endParaRPr lang="en-US" altLang="ja-JP" sz="4400" b="1" dirty="0" smtClean="0">
              <a:ln w="19050">
                <a:solidFill>
                  <a:schemeClr val="bg1"/>
                </a:solidFill>
              </a:ln>
              <a:solidFill>
                <a:srgbClr val="59575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ja-JP" altLang="en-US" sz="5000" b="1" dirty="0">
              <a:ln w="25400">
                <a:solidFill>
                  <a:schemeClr val="bg1"/>
                </a:solidFill>
              </a:ln>
              <a:solidFill>
                <a:srgbClr val="E9545D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56948" y="2224484"/>
            <a:ext cx="55694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>
                <a:ln>
                  <a:solidFill>
                    <a:schemeClr val="bg1"/>
                  </a:solidFill>
                </a:ln>
                <a:solidFill>
                  <a:srgbClr val="E9545D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～ボランティアの新たな魅力を発見・発信～</a:t>
            </a:r>
            <a:endParaRPr lang="ja-JP" altLang="en-US" sz="2000" b="1" dirty="0">
              <a:ln>
                <a:solidFill>
                  <a:schemeClr val="bg1"/>
                </a:solidFill>
              </a:ln>
              <a:solidFill>
                <a:srgbClr val="E9545D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80686" y="4770933"/>
            <a:ext cx="1303467" cy="626701"/>
          </a:xfrm>
          <a:prstGeom prst="rect">
            <a:avLst/>
          </a:prstGeom>
        </p:spPr>
        <p:txBody>
          <a:bodyPr lIns="36000" tIns="36000" rIns="36000" bIns="3600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</a:t>
            </a:r>
            <a:endParaRPr lang="ja-JP" altLang="en-US" sz="3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44151" y="4400826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</a:t>
            </a:r>
            <a:r>
              <a:rPr lang="ja-JP" altLang="en-US" sz="1600" dirty="0" smtClean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</a:t>
            </a:r>
            <a:endParaRPr lang="ja-JP" altLang="en-US" sz="1600" dirty="0">
              <a:solidFill>
                <a:srgbClr val="E954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44151" y="4848599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176243" y="4400826"/>
            <a:ext cx="3886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平成</a:t>
            </a: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31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</a:t>
            </a:r>
            <a:r>
              <a:rPr lang="ja-JP" altLang="en-US" sz="11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lang="ja-JP" altLang="en-US" sz="11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ja-JP" altLang="en-US" sz="11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</a:t>
            </a:r>
            <a:r>
              <a:rPr lang="ja-JP" altLang="en-US" sz="11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PM</a:t>
            </a: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PM</a:t>
            </a: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endParaRPr lang="ja-JP" altLang="en-US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172137" y="4773956"/>
            <a:ext cx="3890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総合福祉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会館「すこやかタウン美濃加茂」　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階　研修室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endParaRPr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172138" y="5288433"/>
            <a:ext cx="38862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平成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　美濃加茂市社会福祉協議会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ボランティアセンター登録団体会員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20830" y="8065046"/>
            <a:ext cx="61752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お問い合わせ：美濃加茂市社会福祉協議会　担当：長谷・麻生　☎</a:t>
            </a:r>
            <a:r>
              <a:rPr lang="en-US" altLang="ja-JP" sz="12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28-6111</a:t>
            </a:r>
            <a:endParaRPr lang="ja-JP" altLang="en-US" sz="1200" b="1" dirty="0">
              <a:solidFill>
                <a:srgbClr val="E9545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033995" y="9447901"/>
            <a:ext cx="11136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200" dirty="0">
              <a:solidFill>
                <a:srgbClr val="E954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787625" y="8919906"/>
            <a:ext cx="415068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391900" y="9258460"/>
            <a:ext cx="4154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名前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2372664" y="9640676"/>
            <a:ext cx="45397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7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団体名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386814" y="9892684"/>
            <a:ext cx="4154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住所</a:t>
            </a:r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130393" y="4570103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参加料</a:t>
            </a:r>
            <a:endParaRPr lang="ja-JP" altLang="en-US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01529" y="6116158"/>
            <a:ext cx="5927896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◆当日の流れ</a:t>
            </a:r>
            <a:endParaRPr lang="en-US" altLang="ja-JP" sz="2000" dirty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0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endParaRPr lang="en-US" altLang="ja-JP" sz="900" dirty="0" smtClean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13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時</a:t>
            </a:r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30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分～</a:t>
            </a:r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13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時</a:t>
            </a:r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40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分　社協あいさつ</a:t>
            </a:r>
            <a:endParaRPr lang="en-US" altLang="ja-JP" sz="1400" dirty="0" smtClean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200" dirty="0" smtClean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13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時</a:t>
            </a:r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40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分～</a:t>
            </a:r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15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時</a:t>
            </a:r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20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分　</a:t>
            </a:r>
            <a:r>
              <a:rPr lang="ja-JP" altLang="en-US" sz="1400" dirty="0" err="1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ゆる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カフェトーク　</a:t>
            </a:r>
            <a:endParaRPr lang="en-US" altLang="ja-JP" sz="1400" dirty="0" smtClean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200" dirty="0" smtClean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15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時</a:t>
            </a:r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20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分～</a:t>
            </a:r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15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時</a:t>
            </a:r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40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分　平成</a:t>
            </a:r>
            <a:r>
              <a:rPr lang="en-US" altLang="ja-JP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31</a:t>
            </a:r>
            <a:r>
              <a:rPr lang="ja-JP" altLang="en-US" sz="14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年度のボランティアセンター活動について</a:t>
            </a:r>
            <a:endParaRPr lang="en-US" altLang="ja-JP" sz="1400" dirty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93037" y="9381850"/>
            <a:ext cx="1245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お申し込み　　用紙</a:t>
            </a:r>
            <a:endParaRPr kumimoji="1" lang="ja-JP" altLang="en-US" sz="1600" dirty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34122" y="8429112"/>
            <a:ext cx="5997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電話</a:t>
            </a:r>
            <a:r>
              <a:rPr lang="ja-JP" altLang="en-US" sz="16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・ＦＡＸ・窓口にてお申し込みください。（</a:t>
            </a:r>
            <a:r>
              <a:rPr lang="en-US" altLang="ja-JP" sz="16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H</a:t>
            </a:r>
            <a:r>
              <a:rPr lang="ja-JP" altLang="en-US" sz="16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３１年</a:t>
            </a:r>
            <a:r>
              <a:rPr lang="en-US" altLang="ja-JP" sz="16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3</a:t>
            </a:r>
            <a:r>
              <a:rPr lang="ja-JP" altLang="en-US" sz="1600" dirty="0" smtClean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月１日まで）</a:t>
            </a:r>
            <a:endParaRPr kumimoji="1" lang="ja-JP" altLang="en-US" sz="1600" dirty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787625" y="9293506"/>
            <a:ext cx="415068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780491" y="9640676"/>
            <a:ext cx="415781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780491" y="10082044"/>
            <a:ext cx="415068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48509" y="5288433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 象</a:t>
            </a:r>
            <a:endParaRPr lang="ja-JP" altLang="en-US" sz="1600" dirty="0">
              <a:solidFill>
                <a:srgbClr val="E954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39085" y="8993617"/>
            <a:ext cx="310956" cy="201746"/>
          </a:xfrm>
          <a:prstGeom prst="rect">
            <a:avLst/>
          </a:prstGeom>
          <a:solidFill>
            <a:srgbClr val="E9545D"/>
          </a:solidFill>
          <a:ln>
            <a:solidFill>
              <a:srgbClr val="E954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219326" y="8936831"/>
            <a:ext cx="556808" cy="1331119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219326" y="8936831"/>
            <a:ext cx="469105" cy="288464"/>
          </a:xfrm>
          <a:prstGeom prst="rect">
            <a:avLst/>
          </a:prstGeom>
          <a:solidFill>
            <a:srgbClr val="E954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213956" y="9313926"/>
            <a:ext cx="469105" cy="288464"/>
          </a:xfrm>
          <a:prstGeom prst="rect">
            <a:avLst/>
          </a:prstGeom>
          <a:solidFill>
            <a:srgbClr val="E954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2217630" y="9678160"/>
            <a:ext cx="469105" cy="329939"/>
          </a:xfrm>
          <a:prstGeom prst="rect">
            <a:avLst/>
          </a:prstGeom>
          <a:solidFill>
            <a:srgbClr val="E954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213956" y="10102653"/>
            <a:ext cx="469105" cy="309529"/>
          </a:xfrm>
          <a:prstGeom prst="rect">
            <a:avLst/>
          </a:prstGeom>
          <a:solidFill>
            <a:srgbClr val="E954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10132" y="8925442"/>
            <a:ext cx="6524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名前</a:t>
            </a:r>
            <a:endParaRPr kumimoji="1" lang="ja-JP" altLang="en-US" sz="1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156217" y="9313926"/>
            <a:ext cx="652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団体名</a:t>
            </a:r>
            <a:endParaRPr kumimoji="1" lang="ja-JP" altLang="en-US" sz="11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201732" y="9702231"/>
            <a:ext cx="6524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住所</a:t>
            </a:r>
            <a:endParaRPr kumimoji="1" lang="ja-JP" altLang="en-US" sz="1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238101" y="10040786"/>
            <a:ext cx="652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電話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kumimoji="1" lang="en-US" altLang="ja-JP" sz="1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1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番号</a:t>
            </a:r>
            <a:endParaRPr kumimoji="1" lang="ja-JP" altLang="en-US" sz="10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8" name="円形吹き出し 17"/>
          <p:cNvSpPr/>
          <p:nvPr/>
        </p:nvSpPr>
        <p:spPr>
          <a:xfrm>
            <a:off x="4333872" y="6194574"/>
            <a:ext cx="2495553" cy="1009650"/>
          </a:xfrm>
          <a:prstGeom prst="wedgeEllipseCallout">
            <a:avLst>
              <a:gd name="adj1" fmla="val -49940"/>
              <a:gd name="adj2" fmla="val 44575"/>
            </a:avLst>
          </a:prstGeom>
          <a:solidFill>
            <a:schemeClr val="bg1"/>
          </a:solidFill>
          <a:ln>
            <a:solidFill>
              <a:srgbClr val="E954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050" dirty="0" smtClean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050" dirty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76484" y="6376233"/>
            <a:ext cx="2143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お茶を飲みながら、</a:t>
            </a:r>
            <a:endParaRPr lang="en-US" altLang="ja-JP" sz="1200" dirty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200" dirty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自分たちの活動を振り返って、</a:t>
            </a:r>
            <a:endParaRPr lang="en-US" altLang="ja-JP" sz="1200" dirty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200" dirty="0">
                <a:solidFill>
                  <a:srgbClr val="E9545D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気軽にお話しませんか？</a:t>
            </a:r>
            <a:endParaRPr lang="en-US" altLang="ja-JP" sz="1200" dirty="0">
              <a:solidFill>
                <a:srgbClr val="E9545D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09599" y="3621815"/>
            <a:ext cx="5948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「ほめ力」は人生を楽しむコツ！</a:t>
            </a:r>
            <a:r>
              <a:rPr kumimoji="1" lang="ja-JP" altLang="en-US" sz="120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まずはボランティア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活動を「ほめて」みませんか？</a:t>
            </a:r>
            <a:endParaRPr kumimoji="1" lang="ja-JP" altLang="en-US" sz="1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301</TotalTime>
  <Words>115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FJ-USER</cp:lastModifiedBy>
  <cp:revision>38</cp:revision>
  <cp:lastPrinted>2019-01-28T02:55:21Z</cp:lastPrinted>
  <dcterms:created xsi:type="dcterms:W3CDTF">2013-08-07T01:16:52Z</dcterms:created>
  <dcterms:modified xsi:type="dcterms:W3CDTF">2019-01-28T04:45:59Z</dcterms:modified>
</cp:coreProperties>
</file>