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218" y="-2238"/>
      </p:cViewPr>
      <p:guideLst>
        <p:guide orient="horz" pos="3120"/>
        <p:guide pos="2160"/>
      </p:guideLst>
    </p:cSldViewPr>
  </p:slideViewPr>
  <p:notesTextViewPr>
    <p:cViewPr>
      <p:scale>
        <a:sx n="1" d="1"/>
        <a:sy n="1" d="1"/>
      </p:scale>
      <p:origin x="0" y="0"/>
    </p:cViewPr>
  </p:notesTextViewPr>
  <p:gridSpacing cx="108000" cy="108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pPr/>
              <a:t>2020/5/28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24736" y="3266883"/>
            <a:ext cx="6431831" cy="191617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33961" y="815838"/>
            <a:ext cx="6408712" cy="535033"/>
          </a:xfrm>
          <a:prstGeom prst="round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b="1" dirty="0">
                <a:solidFill>
                  <a:schemeClr val="bg1"/>
                </a:solidFill>
                <a:latin typeface="メイリオ" panose="020B0604030504040204" pitchFamily="50" charset="-128"/>
                <a:ea typeface="メイリオ" panose="020B0604030504040204" pitchFamily="50" charset="-128"/>
              </a:rPr>
              <a:t>一時的な資金の緊急貸付に関するご案内</a:t>
            </a:r>
          </a:p>
        </p:txBody>
      </p:sp>
      <p:sp>
        <p:nvSpPr>
          <p:cNvPr id="5" name="テキスト ボックス 4"/>
          <p:cNvSpPr txBox="1"/>
          <p:nvPr/>
        </p:nvSpPr>
        <p:spPr>
          <a:xfrm>
            <a:off x="260648" y="163296"/>
            <a:ext cx="5688632"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新型コロナウイルス感染症の影響による休業や失業で、生活資金でお悩みの皆さまへ</a:t>
            </a:r>
          </a:p>
        </p:txBody>
      </p:sp>
      <p:sp>
        <p:nvSpPr>
          <p:cNvPr id="10" name="テキスト ボックス 9"/>
          <p:cNvSpPr txBox="1"/>
          <p:nvPr/>
        </p:nvSpPr>
        <p:spPr>
          <a:xfrm>
            <a:off x="272207" y="1423670"/>
            <a:ext cx="6408712" cy="1846659"/>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各都道府県社会福祉協議会では、低所得世帯等に対して、生活費等の必要な資金の貸付け等を行う生活福祉資金貸付制度を実施しております。</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6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本制度につき、</a:t>
            </a:r>
            <a:r>
              <a:rPr kumimoji="1" lang="ja-JP" altLang="en-US" sz="1400" u="heavy" dirty="0">
                <a:uFill>
                  <a:solidFill>
                    <a:schemeClr val="accent6"/>
                  </a:solidFill>
                </a:uFill>
                <a:latin typeface="メイリオ" panose="020B0604030504040204" pitchFamily="50" charset="-128"/>
                <a:ea typeface="メイリオ" panose="020B0604030504040204" pitchFamily="50" charset="-128"/>
              </a:rPr>
              <a:t>新型コロナウイルス感染症の影響を踏まえ、貸付の対象世帯を低所得世帯以外に拡大し、休業や失業等により生活資金でお悩みの方々に向けた、</a:t>
            </a:r>
            <a:r>
              <a:rPr lang="ja-JP" altLang="en-US" sz="1400" b="1" u="heavy" dirty="0">
                <a:solidFill>
                  <a:schemeClr val="accent2"/>
                </a:solidFill>
                <a:uFill>
                  <a:solidFill>
                    <a:schemeClr val="accent6"/>
                  </a:solidFill>
                </a:uFill>
                <a:latin typeface="メイリオ" panose="020B0604030504040204" pitchFamily="50" charset="-128"/>
                <a:ea typeface="メイリオ" panose="020B0604030504040204" pitchFamily="50" charset="-128"/>
              </a:rPr>
              <a:t>償還免除の特例を設けた</a:t>
            </a:r>
            <a:r>
              <a:rPr kumimoji="1" lang="ja-JP" altLang="en-US" sz="1400" u="heavy" dirty="0">
                <a:uFill>
                  <a:solidFill>
                    <a:schemeClr val="accent6"/>
                  </a:solidFill>
                </a:uFill>
                <a:latin typeface="メイリオ" panose="020B0604030504040204" pitchFamily="50" charset="-128"/>
                <a:ea typeface="メイリオ" panose="020B0604030504040204" pitchFamily="50" charset="-128"/>
              </a:rPr>
              <a:t>緊急小口資金等の特例貸付を実施</a:t>
            </a:r>
            <a:r>
              <a:rPr kumimoji="1" lang="ja-JP" altLang="en-US" sz="1400" dirty="0">
                <a:latin typeface="メイリオ" panose="020B0604030504040204" pitchFamily="50" charset="-128"/>
                <a:ea typeface="メイリオ" panose="020B0604030504040204" pitchFamily="50" charset="-128"/>
              </a:rPr>
              <a:t>します。</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6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特例貸付の具体的な内容は裏面をご覧ください。また、具体的な内容のご確認等は下記へお願いします。</a:t>
            </a:r>
          </a:p>
        </p:txBody>
      </p:sp>
      <p:sp>
        <p:nvSpPr>
          <p:cNvPr id="21" name="フローチャート: 手操作入力 20"/>
          <p:cNvSpPr/>
          <p:nvPr/>
        </p:nvSpPr>
        <p:spPr>
          <a:xfrm rot="5400000" flipH="1">
            <a:off x="1297983" y="2209906"/>
            <a:ext cx="324896" cy="2448272"/>
          </a:xfrm>
          <a:prstGeom prst="flowChartManualInpu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貸付手続きの流れ</a:t>
            </a:r>
          </a:p>
        </p:txBody>
      </p:sp>
      <p:sp>
        <p:nvSpPr>
          <p:cNvPr id="27" name="角丸四角形 26"/>
          <p:cNvSpPr/>
          <p:nvPr/>
        </p:nvSpPr>
        <p:spPr>
          <a:xfrm>
            <a:off x="440760" y="3657181"/>
            <a:ext cx="432048" cy="116761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latin typeface="メイリオ" panose="020B0604030504040204" pitchFamily="50" charset="-128"/>
                <a:ea typeface="メイリオ" panose="020B0604030504040204" pitchFamily="50" charset="-128"/>
              </a:rPr>
              <a:t>申込みの方</a:t>
            </a:r>
          </a:p>
        </p:txBody>
      </p:sp>
      <p:cxnSp>
        <p:nvCxnSpPr>
          <p:cNvPr id="31" name="直線コネクタ 30"/>
          <p:cNvCxnSpPr/>
          <p:nvPr/>
        </p:nvCxnSpPr>
        <p:spPr>
          <a:xfrm flipV="1">
            <a:off x="907079" y="4063626"/>
            <a:ext cx="504000" cy="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27360" y="3770597"/>
            <a:ext cx="816254" cy="261610"/>
          </a:xfrm>
          <a:prstGeom prst="rect">
            <a:avLst/>
          </a:prstGeom>
          <a:no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申込み</a:t>
            </a:r>
          </a:p>
        </p:txBody>
      </p:sp>
      <p:cxnSp>
        <p:nvCxnSpPr>
          <p:cNvPr id="40" name="直線コネクタ 39"/>
          <p:cNvCxnSpPr/>
          <p:nvPr/>
        </p:nvCxnSpPr>
        <p:spPr>
          <a:xfrm>
            <a:off x="4626948" y="4049069"/>
            <a:ext cx="3600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4528534" y="3741292"/>
            <a:ext cx="576064" cy="261610"/>
          </a:xfrm>
          <a:prstGeom prst="rect">
            <a:avLst/>
          </a:prstGeom>
          <a:no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送付</a:t>
            </a:r>
          </a:p>
        </p:txBody>
      </p:sp>
      <p:cxnSp>
        <p:nvCxnSpPr>
          <p:cNvPr id="43" name="直線コネクタ 42"/>
          <p:cNvCxnSpPr/>
          <p:nvPr/>
        </p:nvCxnSpPr>
        <p:spPr>
          <a:xfrm flipH="1">
            <a:off x="985116" y="4623643"/>
            <a:ext cx="485624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441129" y="4659153"/>
            <a:ext cx="1975925" cy="261610"/>
          </a:xfrm>
          <a:prstGeom prst="rect">
            <a:avLst/>
          </a:prstGeom>
          <a:no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貸付決定・送金</a:t>
            </a:r>
          </a:p>
        </p:txBody>
      </p:sp>
      <p:cxnSp>
        <p:nvCxnSpPr>
          <p:cNvPr id="46" name="直線コネクタ 45"/>
          <p:cNvCxnSpPr/>
          <p:nvPr/>
        </p:nvCxnSpPr>
        <p:spPr>
          <a:xfrm flipH="1">
            <a:off x="5824852" y="4201834"/>
            <a:ext cx="1" cy="436135"/>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24644" y="5238767"/>
            <a:ext cx="6408712" cy="3469296"/>
          </a:xfrm>
          <a:prstGeom prst="roundRect">
            <a:avLst>
              <a:gd name="adj" fmla="val 874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5" name="テキスト ボックス 24"/>
          <p:cNvSpPr txBox="1"/>
          <p:nvPr/>
        </p:nvSpPr>
        <p:spPr>
          <a:xfrm>
            <a:off x="487223" y="5292828"/>
            <a:ext cx="5737582"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お問合せ先</a:t>
            </a:r>
            <a:r>
              <a:rPr lang="ja-JP" altLang="en-US"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お住まいの</a:t>
            </a:r>
            <a:r>
              <a:rPr lang="ja-JP" altLang="en-US" sz="1600" b="1" u="sng" dirty="0">
                <a:latin typeface="メイリオ" panose="020B0604030504040204" pitchFamily="50" charset="-128"/>
                <a:ea typeface="メイリオ" panose="020B0604030504040204" pitchFamily="50" charset="-128"/>
              </a:rPr>
              <a:t>各</a:t>
            </a:r>
            <a:r>
              <a:rPr kumimoji="1" lang="ja-JP" altLang="en-US" sz="1600" b="1" u="sng" dirty="0">
                <a:latin typeface="メイリオ" panose="020B0604030504040204" pitchFamily="50" charset="-128"/>
                <a:ea typeface="メイリオ" panose="020B0604030504040204" pitchFamily="50" charset="-128"/>
              </a:rPr>
              <a:t>市町村社会福祉協議会</a:t>
            </a:r>
          </a:p>
        </p:txBody>
      </p:sp>
      <p:sp>
        <p:nvSpPr>
          <p:cNvPr id="24" name="角丸四角形 23"/>
          <p:cNvSpPr/>
          <p:nvPr/>
        </p:nvSpPr>
        <p:spPr>
          <a:xfrm>
            <a:off x="1445350" y="3688100"/>
            <a:ext cx="3210871" cy="84128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r>
              <a:rPr kumimoji="1" lang="ja-JP" altLang="en-US" sz="1400" dirty="0">
                <a:latin typeface="メイリオ" panose="020B0604030504040204" pitchFamily="50" charset="-128"/>
                <a:ea typeface="メイリオ" panose="020B0604030504040204" pitchFamily="50" charset="-128"/>
              </a:rPr>
              <a:t>市町村社会福祉協議会</a:t>
            </a:r>
            <a:r>
              <a:rPr lang="en-US" altLang="ja-JP" sz="1100" dirty="0">
                <a:solidFill>
                  <a:schemeClr val="bg1"/>
                </a:solidFill>
                <a:latin typeface="メイリオ" panose="020B0604030504040204" pitchFamily="50" charset="-128"/>
                <a:ea typeface="メイリオ" panose="020B0604030504040204" pitchFamily="50" charset="-128"/>
              </a:rPr>
              <a:t>(</a:t>
            </a:r>
            <a:r>
              <a:rPr lang="ja-JP" altLang="en-US" sz="1100" dirty="0">
                <a:solidFill>
                  <a:schemeClr val="bg1"/>
                </a:solidFill>
                <a:latin typeface="メイリオ" panose="020B0604030504040204" pitchFamily="50" charset="-128"/>
                <a:ea typeface="メイリオ" panose="020B0604030504040204" pitchFamily="50" charset="-128"/>
              </a:rPr>
              <a:t>郵送又は窓口</a:t>
            </a:r>
            <a:r>
              <a:rPr lang="en-US" altLang="ja-JP" sz="1100" dirty="0">
                <a:solidFill>
                  <a:schemeClr val="bg1"/>
                </a:solidFill>
                <a:latin typeface="メイリオ" panose="020B0604030504040204" pitchFamily="50" charset="-128"/>
                <a:ea typeface="メイリオ" panose="020B0604030504040204" pitchFamily="50" charset="-128"/>
              </a:rPr>
              <a:t>)</a:t>
            </a:r>
          </a:p>
          <a:p>
            <a:r>
              <a:rPr kumimoji="1" lang="ja-JP" altLang="en-US" sz="1400" dirty="0">
                <a:solidFill>
                  <a:schemeClr val="bg1"/>
                </a:solidFill>
                <a:latin typeface="メイリオ" panose="020B0604030504040204" pitchFamily="50" charset="-128"/>
                <a:ea typeface="メイリオ" panose="020B0604030504040204" pitchFamily="50" charset="-128"/>
              </a:rPr>
              <a:t>東海労働金庫</a:t>
            </a:r>
            <a:r>
              <a:rPr kumimoji="1" lang="en-US" altLang="ja-JP" sz="1050" dirty="0">
                <a:solidFill>
                  <a:schemeClr val="bg1"/>
                </a:solidFill>
                <a:latin typeface="メイリオ" panose="020B0604030504040204" pitchFamily="50" charset="-128"/>
                <a:ea typeface="メイリオ" panose="020B0604030504040204" pitchFamily="50" charset="-128"/>
              </a:rPr>
              <a:t>(</a:t>
            </a:r>
            <a:r>
              <a:rPr kumimoji="1" lang="ja-JP" altLang="en-US" sz="1050" dirty="0">
                <a:solidFill>
                  <a:schemeClr val="bg1"/>
                </a:solidFill>
                <a:latin typeface="メイリオ" panose="020B0604030504040204" pitchFamily="50" charset="-128"/>
                <a:ea typeface="メイリオ" panose="020B0604030504040204" pitchFamily="50" charset="-128"/>
              </a:rPr>
              <a:t>郵送</a:t>
            </a:r>
            <a:r>
              <a:rPr kumimoji="1" lang="en-US" altLang="ja-JP" sz="1050" dirty="0">
                <a:solidFill>
                  <a:schemeClr val="bg1"/>
                </a:solidFill>
                <a:latin typeface="メイリオ" panose="020B0604030504040204" pitchFamily="50" charset="-128"/>
                <a:ea typeface="メイリオ" panose="020B0604030504040204" pitchFamily="50" charset="-128"/>
              </a:rPr>
              <a:t>)</a:t>
            </a:r>
            <a:r>
              <a:rPr lang="en-US" altLang="ja-JP" sz="1050" baseline="30000" dirty="0">
                <a:solidFill>
                  <a:schemeClr val="bg1"/>
                </a:solidFill>
                <a:latin typeface="メイリオ" panose="020B0604030504040204" pitchFamily="50" charset="-128"/>
                <a:ea typeface="メイリオ" panose="020B0604030504040204" pitchFamily="50" charset="-128"/>
              </a:rPr>
              <a:t>※</a:t>
            </a:r>
          </a:p>
          <a:p>
            <a:pPr>
              <a:lnSpc>
                <a:spcPct val="150000"/>
              </a:lnSpc>
            </a:pPr>
            <a:r>
              <a:rPr lang="ja-JP" altLang="en-US" sz="1400" dirty="0">
                <a:solidFill>
                  <a:schemeClr val="bg1"/>
                </a:solidFill>
                <a:latin typeface="メイリオ" panose="020B0604030504040204" pitchFamily="50" charset="-128"/>
                <a:ea typeface="メイリオ" panose="020B0604030504040204" pitchFamily="50" charset="-128"/>
              </a:rPr>
              <a:t>一部の郵便局</a:t>
            </a:r>
            <a:r>
              <a:rPr lang="ja-JP" altLang="en-US" sz="1000" dirty="0">
                <a:solidFill>
                  <a:schemeClr val="bg1"/>
                </a:solidFill>
                <a:latin typeface="メイリオ" panose="020B0604030504040204" pitchFamily="50" charset="-128"/>
                <a:ea typeface="メイリオ" panose="020B0604030504040204" pitchFamily="50" charset="-128"/>
              </a:rPr>
              <a:t>（各市町村</a:t>
            </a:r>
            <a:r>
              <a:rPr lang="en-US" altLang="ja-JP" sz="1000" dirty="0">
                <a:solidFill>
                  <a:schemeClr val="bg1"/>
                </a:solidFill>
                <a:latin typeface="メイリオ" panose="020B0604030504040204" pitchFamily="50" charset="-128"/>
                <a:ea typeface="メイリオ" panose="020B0604030504040204" pitchFamily="50" charset="-128"/>
              </a:rPr>
              <a:t>1</a:t>
            </a:r>
            <a:r>
              <a:rPr lang="ja-JP" altLang="en-US" sz="1000" dirty="0">
                <a:solidFill>
                  <a:schemeClr val="bg1"/>
                </a:solidFill>
                <a:latin typeface="メイリオ" panose="020B0604030504040204" pitchFamily="50" charset="-128"/>
                <a:ea typeface="メイリオ" panose="020B0604030504040204" pitchFamily="50" charset="-128"/>
              </a:rPr>
              <a:t>か所以上）</a:t>
            </a:r>
            <a:r>
              <a:rPr lang="en-US" altLang="ja-JP" sz="1000" dirty="0">
                <a:solidFill>
                  <a:schemeClr val="bg1"/>
                </a:solidFill>
                <a:latin typeface="メイリオ" panose="020B0604030504040204" pitchFamily="50" charset="-128"/>
                <a:ea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rPr>
              <a:t>窓口</a:t>
            </a:r>
            <a:r>
              <a:rPr lang="en-US" altLang="ja-JP" sz="1000" dirty="0">
                <a:solidFill>
                  <a:schemeClr val="bg1"/>
                </a:solidFill>
                <a:latin typeface="メイリオ" panose="020B0604030504040204" pitchFamily="50" charset="-128"/>
                <a:ea typeface="メイリオ" panose="020B0604030504040204" pitchFamily="50" charset="-128"/>
              </a:rPr>
              <a:t>)</a:t>
            </a:r>
            <a:r>
              <a:rPr lang="en-US" altLang="ja-JP" sz="1000" baseline="30000" dirty="0">
                <a:solidFill>
                  <a:schemeClr val="bg1"/>
                </a:solidFill>
                <a:latin typeface="メイリオ" panose="020B0604030504040204" pitchFamily="50" charset="-128"/>
                <a:ea typeface="メイリオ" panose="020B0604030504040204" pitchFamily="50" charset="-128"/>
              </a:rPr>
              <a:t>※</a:t>
            </a:r>
            <a:endParaRPr lang="en-US" altLang="ja-JP" sz="1000" dirty="0">
              <a:solidFill>
                <a:schemeClr val="bg1"/>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33916" y="4929136"/>
            <a:ext cx="6624083" cy="230832"/>
          </a:xfrm>
          <a:prstGeom prst="rect">
            <a:avLst/>
          </a:prstGeom>
          <a:noFill/>
        </p:spPr>
        <p:txBody>
          <a:bodyPr wrap="square" rtlCol="0">
            <a:spAutoFit/>
          </a:bodyPr>
          <a:lstStyle/>
          <a:p>
            <a:pPr marL="85725" indent="-85725"/>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東海労働金庫及び郵便局は緊急小口資金</a:t>
            </a:r>
            <a:r>
              <a:rPr lang="ja-JP" altLang="en-US" sz="900" dirty="0">
                <a:latin typeface="メイリオ" panose="020B0604030504040204" pitchFamily="50" charset="-128"/>
                <a:ea typeface="メイリオ" panose="020B0604030504040204" pitchFamily="50" charset="-128"/>
              </a:rPr>
              <a:t>のみ受付。</a:t>
            </a:r>
            <a:r>
              <a:rPr kumimoji="1" lang="ja-JP" altLang="en-US" sz="900" dirty="0">
                <a:latin typeface="メイリオ" panose="020B0604030504040204" pitchFamily="50" charset="-128"/>
                <a:ea typeface="メイリオ" panose="020B0604030504040204" pitchFamily="50" charset="-128"/>
              </a:rPr>
              <a:t>総合支援資金については市町村社会福祉協議会にご相談ください。</a:t>
            </a:r>
          </a:p>
        </p:txBody>
      </p:sp>
      <p:sp>
        <p:nvSpPr>
          <p:cNvPr id="35" name="角丸四角形 34"/>
          <p:cNvSpPr/>
          <p:nvPr/>
        </p:nvSpPr>
        <p:spPr>
          <a:xfrm>
            <a:off x="4993139" y="3688099"/>
            <a:ext cx="1562519" cy="84385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dirty="0">
                <a:latin typeface="メイリオ" panose="020B0604030504040204" pitchFamily="50" charset="-128"/>
                <a:ea typeface="メイリオ" panose="020B0604030504040204" pitchFamily="50" charset="-128"/>
              </a:rPr>
              <a:t>都道府県</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社会福祉協議会</a:t>
            </a:r>
          </a:p>
        </p:txBody>
      </p:sp>
      <p:graphicFrame>
        <p:nvGraphicFramePr>
          <p:cNvPr id="2" name="表 1"/>
          <p:cNvGraphicFramePr>
            <a:graphicFrameLocks noGrp="1"/>
          </p:cNvGraphicFramePr>
          <p:nvPr>
            <p:extLst>
              <p:ext uri="{D42A27DB-BD31-4B8C-83A1-F6EECF244321}">
                <p14:modId xmlns:p14="http://schemas.microsoft.com/office/powerpoint/2010/main" val="1139002419"/>
              </p:ext>
            </p:extLst>
          </p:nvPr>
        </p:nvGraphicFramePr>
        <p:xfrm>
          <a:off x="299504" y="5640887"/>
          <a:ext cx="6196832" cy="2560320"/>
        </p:xfrm>
        <a:graphic>
          <a:graphicData uri="http://schemas.openxmlformats.org/drawingml/2006/table">
            <a:tbl>
              <a:tblPr firstRow="1" bandRow="1">
                <a:tableStyleId>{5C22544A-7EE6-4342-B048-85BDC9FD1C3A}</a:tableStyleId>
              </a:tblPr>
              <a:tblGrid>
                <a:gridCol w="639758">
                  <a:extLst>
                    <a:ext uri="{9D8B030D-6E8A-4147-A177-3AD203B41FA5}">
                      <a16:colId xmlns:a16="http://schemas.microsoft.com/office/drawing/2014/main" val="3365458939"/>
                    </a:ext>
                  </a:extLst>
                </a:gridCol>
                <a:gridCol w="909450">
                  <a:extLst>
                    <a:ext uri="{9D8B030D-6E8A-4147-A177-3AD203B41FA5}">
                      <a16:colId xmlns:a16="http://schemas.microsoft.com/office/drawing/2014/main" val="425103935"/>
                    </a:ext>
                  </a:extLst>
                </a:gridCol>
                <a:gridCol w="594237">
                  <a:extLst>
                    <a:ext uri="{9D8B030D-6E8A-4147-A177-3AD203B41FA5}">
                      <a16:colId xmlns:a16="http://schemas.microsoft.com/office/drawing/2014/main" val="1476093194"/>
                    </a:ext>
                  </a:extLst>
                </a:gridCol>
                <a:gridCol w="954971">
                  <a:extLst>
                    <a:ext uri="{9D8B030D-6E8A-4147-A177-3AD203B41FA5}">
                      <a16:colId xmlns:a16="http://schemas.microsoft.com/office/drawing/2014/main" val="3585353808"/>
                    </a:ext>
                  </a:extLst>
                </a:gridCol>
                <a:gridCol w="599922">
                  <a:extLst>
                    <a:ext uri="{9D8B030D-6E8A-4147-A177-3AD203B41FA5}">
                      <a16:colId xmlns:a16="http://schemas.microsoft.com/office/drawing/2014/main" val="1003197201"/>
                    </a:ext>
                  </a:extLst>
                </a:gridCol>
                <a:gridCol w="949286">
                  <a:extLst>
                    <a:ext uri="{9D8B030D-6E8A-4147-A177-3AD203B41FA5}">
                      <a16:colId xmlns:a16="http://schemas.microsoft.com/office/drawing/2014/main" val="1630305803"/>
                    </a:ext>
                  </a:extLst>
                </a:gridCol>
                <a:gridCol w="592435">
                  <a:extLst>
                    <a:ext uri="{9D8B030D-6E8A-4147-A177-3AD203B41FA5}">
                      <a16:colId xmlns:a16="http://schemas.microsoft.com/office/drawing/2014/main" val="3193362626"/>
                    </a:ext>
                  </a:extLst>
                </a:gridCol>
                <a:gridCol w="956773">
                  <a:extLst>
                    <a:ext uri="{9D8B030D-6E8A-4147-A177-3AD203B41FA5}">
                      <a16:colId xmlns:a16="http://schemas.microsoft.com/office/drawing/2014/main" val="3611445720"/>
                    </a:ext>
                  </a:extLst>
                </a:gridCol>
              </a:tblGrid>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市町村名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電話番号</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市町村名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電話番号</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市町村名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電話番号</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市町村名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電話番号</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619892929"/>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岐阜市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058-255-5511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土岐市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0572-57-6661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笠松町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058-387-5332</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北方町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058-324-6550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3695857"/>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大垣市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0584-78-8181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各務原市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058-383-7610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養老町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0584-34-3504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坂祝町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0574-27-1222</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1786565"/>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高山市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0577-35-0294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可児市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0574-62-1555</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垂井町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0584-23-3335</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富加町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0574-54-1312</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4410771"/>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多治見市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0572-25-1131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山県市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0581-52-3010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関ケ原町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0584-43-2943</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川辺町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0574-53-2121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3665277"/>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関市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0575-22-0372</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瑞穂市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058-327-8610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神戸町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0584-28-0223</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七宗町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0574-46-1294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481569"/>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中津川市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0573-66-1111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飛騨市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0577-73-3214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輪之内町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0584-69-4433</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八百津町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0574-43-4462</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4567365"/>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美濃市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0575-35-2355</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本巣市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058-320-0531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安八町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0584-47-7704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白川町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0574-72-2327</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6126355"/>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瑞浪市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0572-68-4148</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郡上市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0575-88-9988</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揖斐川町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0585-56-3700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東白川村</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0574-78-2059</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5592306"/>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羽島市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058-391-0631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下呂市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0576-52-4884</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大野町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0585-34-2130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御嵩町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0574-67-6710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0708570"/>
                  </a:ext>
                </a:extLst>
              </a:tr>
              <a:tr h="180000">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恵那市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0573-26-5221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海津市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0584-55-2300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池田町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0585-45-8123</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白川村</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05769-6-1311</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585870"/>
                  </a:ext>
                </a:extLst>
              </a:tr>
              <a:tr h="180000">
                <a:tc>
                  <a:txBody>
                    <a:bodyPr/>
                    <a:lstStyle/>
                    <a:p>
                      <a:pPr algn="ctr"/>
                      <a:r>
                        <a:rPr kumimoji="1" lang="ja-JP" altLang="en-US" sz="700" b="0" dirty="0">
                          <a:solidFill>
                            <a:schemeClr val="tx1"/>
                          </a:solidFill>
                          <a:latin typeface="メイリオ" panose="020B0604030504040204" pitchFamily="50" charset="-128"/>
                          <a:ea typeface="メイリオ" panose="020B0604030504040204" pitchFamily="50" charset="-128"/>
                        </a:rPr>
                        <a:t>美濃加茂市</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a:solidFill>
                            <a:schemeClr val="tx1"/>
                          </a:solidFill>
                          <a:latin typeface="メイリオ" panose="020B0604030504040204" pitchFamily="50" charset="-128"/>
                          <a:ea typeface="メイリオ" panose="020B0604030504040204" pitchFamily="50" charset="-128"/>
                        </a:rPr>
                        <a:t>0574-28-5170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岐南町</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058-240-2100</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kumimoji="1" lang="ja-JP" altLang="en-US" sz="800" b="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5475175"/>
                  </a:ext>
                </a:extLst>
              </a:tr>
            </a:tbl>
          </a:graphicData>
        </a:graphic>
      </p:graphicFrame>
      <p:sp>
        <p:nvSpPr>
          <p:cNvPr id="28" name="テキスト ボックス 27"/>
          <p:cNvSpPr txBox="1"/>
          <p:nvPr/>
        </p:nvSpPr>
        <p:spPr>
          <a:xfrm>
            <a:off x="159489" y="8929075"/>
            <a:ext cx="6698511" cy="430887"/>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　</a:t>
            </a:r>
            <a:r>
              <a:rPr lang="ja-JP" altLang="en-US" sz="1200" b="1" u="sng" dirty="0">
                <a:latin typeface="メイリオ" panose="020B0604030504040204" pitchFamily="50" charset="-128"/>
                <a:ea typeface="メイリオ" panose="020B0604030504040204" pitchFamily="50" charset="-128"/>
              </a:rPr>
              <a:t>・東海労働金庫　緊急小口資金取次センター</a:t>
            </a:r>
            <a:r>
              <a:rPr lang="ja-JP" altLang="en-US" sz="1200"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TEL</a:t>
            </a: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052-265-6677</a:t>
            </a:r>
            <a:r>
              <a:rPr lang="ja-JP" altLang="en-US" sz="1000" b="1" dirty="0">
                <a:latin typeface="メイリオ" panose="020B0604030504040204" pitchFamily="50" charset="-128"/>
                <a:ea typeface="メイリオ" panose="020B0604030504040204" pitchFamily="50" charset="-128"/>
              </a:rPr>
              <a:t>（平日</a:t>
            </a:r>
            <a:r>
              <a:rPr lang="en-US" altLang="ja-JP" sz="1000" b="1" dirty="0">
                <a:latin typeface="メイリオ" panose="020B0604030504040204" pitchFamily="50" charset="-128"/>
                <a:ea typeface="メイリオ" panose="020B0604030504040204" pitchFamily="50" charset="-128"/>
              </a:rPr>
              <a:t>9:00</a:t>
            </a: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17:00</a:t>
            </a:r>
            <a:r>
              <a:rPr lang="ja-JP" altLang="en-US" sz="1000" b="1" dirty="0">
                <a:latin typeface="メイリオ" panose="020B0604030504040204" pitchFamily="50" charset="-128"/>
                <a:ea typeface="メイリオ" panose="020B0604030504040204" pitchFamily="50" charset="-128"/>
              </a:rPr>
              <a:t>）</a:t>
            </a:r>
          </a:p>
          <a:p>
            <a:pPr algn="ctr"/>
            <a:r>
              <a:rPr lang="en-US" altLang="ja-JP" sz="9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申込書類はお電話でご請求ください。詳しくはこちら </a:t>
            </a:r>
            <a:r>
              <a:rPr lang="en-US" altLang="ja-JP" sz="1000" dirty="0">
                <a:latin typeface="メイリオ" panose="020B0604030504040204" pitchFamily="50" charset="-128"/>
                <a:ea typeface="メイリオ" panose="020B0604030504040204" pitchFamily="50" charset="-128"/>
              </a:rPr>
              <a:t>https://tokai.rokin.or.jp/juuyou/000150.html</a:t>
            </a:r>
            <a:endParaRPr lang="ja-JP" altLang="en-US" sz="10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285196" y="8281117"/>
            <a:ext cx="6327141" cy="400110"/>
          </a:xfrm>
          <a:prstGeom prst="rect">
            <a:avLst/>
          </a:prstGeom>
          <a:noFill/>
        </p:spPr>
        <p:txBody>
          <a:bodyPr wrap="square" rtlCol="0">
            <a:spAutoFit/>
          </a:bodyPr>
          <a:lstStyle/>
          <a:p>
            <a:r>
              <a:rPr lang="ja-JP" altLang="en-US" sz="1000" b="1" dirty="0">
                <a:latin typeface="メイリオ" panose="020B0604030504040204" pitchFamily="50" charset="-128"/>
                <a:ea typeface="メイリオ" panose="020B0604030504040204" pitchFamily="50" charset="-128"/>
              </a:rPr>
              <a:t>実施主体：社会福祉法人岐阜県社会福祉協議会</a:t>
            </a:r>
            <a:endParaRPr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連絡先：〒</a:t>
            </a:r>
            <a:r>
              <a:rPr lang="en-US" altLang="ja-JP" sz="1000" b="1" dirty="0">
                <a:latin typeface="メイリオ" panose="020B0604030504040204" pitchFamily="50" charset="-128"/>
                <a:ea typeface="メイリオ" panose="020B0604030504040204" pitchFamily="50" charset="-128"/>
              </a:rPr>
              <a:t>500-8385</a:t>
            </a:r>
            <a:r>
              <a:rPr lang="ja-JP" altLang="en-US" sz="1000" b="1" dirty="0">
                <a:latin typeface="メイリオ" panose="020B0604030504040204" pitchFamily="50" charset="-128"/>
                <a:ea typeface="メイリオ" panose="020B0604030504040204" pitchFamily="50" charset="-128"/>
              </a:rPr>
              <a:t>　岐阜市下奈良２丁目２番１号　岐阜県福祉農業会館内　</a:t>
            </a:r>
            <a:r>
              <a:rPr lang="en-US" altLang="ja-JP" sz="1000" b="1" dirty="0">
                <a:latin typeface="メイリオ" panose="020B0604030504040204" pitchFamily="50" charset="-128"/>
                <a:ea typeface="メイリオ" panose="020B0604030504040204" pitchFamily="50" charset="-128"/>
              </a:rPr>
              <a:t>TEL</a:t>
            </a:r>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058-273-1111</a:t>
            </a:r>
            <a:endParaRPr kumimoji="1" lang="ja-JP" altLang="en-US" sz="1000" b="1"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313510" y="8732923"/>
            <a:ext cx="5950677"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rPr>
              <a:t>◎緊急小口資金については、以下のいずれかの窓口でもお申込みを受け付けます。</a:t>
            </a:r>
            <a:endParaRPr kumimoji="1" lang="ja-JP" altLang="en-US" sz="1000"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157034" y="9295328"/>
            <a:ext cx="6698511" cy="58477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　</a:t>
            </a:r>
            <a:r>
              <a:rPr lang="ja-JP" altLang="en-US" sz="1200" b="1" u="sng" dirty="0">
                <a:latin typeface="メイリオ" panose="020B0604030504040204" pitchFamily="50" charset="-128"/>
                <a:ea typeface="メイリオ" panose="020B0604030504040204" pitchFamily="50" charset="-128"/>
              </a:rPr>
              <a:t>・一部の郵便局（各市町村１か所以上）</a:t>
            </a:r>
            <a:r>
              <a:rPr lang="ja-JP" altLang="en-US" sz="1000" b="1" dirty="0">
                <a:latin typeface="メイリオ" panose="020B0604030504040204" pitchFamily="50" charset="-128"/>
                <a:ea typeface="メイリオ" panose="020B0604030504040204" pitchFamily="50" charset="-128"/>
              </a:rPr>
              <a:t>（受付郵便局名、連絡先等は日本郵便ホームページに掲載）</a:t>
            </a:r>
            <a:endParaRPr lang="en-US" altLang="ja-JP" sz="1000" b="1"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申請書類を窓口に持参される際は、窓口の状況について事前に郵便局に電話でお問い合わせください。</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詳しくはこちら </a:t>
            </a:r>
            <a:r>
              <a:rPr lang="en-US" altLang="ja-JP" sz="900" dirty="0">
                <a:latin typeface="メイリオ" panose="020B0604030504040204" pitchFamily="50" charset="-128"/>
                <a:ea typeface="メイリオ" panose="020B0604030504040204" pitchFamily="50" charset="-128"/>
              </a:rPr>
              <a:t>https://www.post.japanpost.jp/notification/productinformation/2020/0519_01.html</a:t>
            </a:r>
          </a:p>
        </p:txBody>
      </p:sp>
      <p:cxnSp>
        <p:nvCxnSpPr>
          <p:cNvPr id="39" name="直線コネクタ 38"/>
          <p:cNvCxnSpPr/>
          <p:nvPr/>
        </p:nvCxnSpPr>
        <p:spPr bwMode="ltGray">
          <a:xfrm>
            <a:off x="1543614" y="3959941"/>
            <a:ext cx="2916000" cy="0"/>
          </a:xfrm>
          <a:prstGeom prst="line">
            <a:avLst/>
          </a:prstGeom>
          <a:ln w="222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ltGray">
          <a:xfrm>
            <a:off x="1541159" y="4230325"/>
            <a:ext cx="2916000" cy="0"/>
          </a:xfrm>
          <a:prstGeom prst="line">
            <a:avLst/>
          </a:prstGeom>
          <a:ln w="22225">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21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2013" y="1161536"/>
            <a:ext cx="6431831" cy="500642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手操作入力 12"/>
          <p:cNvSpPr/>
          <p:nvPr/>
        </p:nvSpPr>
        <p:spPr>
          <a:xfrm rot="5400000">
            <a:off x="2552500" y="-1520602"/>
            <a:ext cx="360000" cy="4968000"/>
          </a:xfrm>
          <a:prstGeom prst="flowChartManualInpu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主に休業された方向け（緊急小口資金）</a:t>
            </a:r>
          </a:p>
        </p:txBody>
      </p:sp>
      <p:cxnSp>
        <p:nvCxnSpPr>
          <p:cNvPr id="15" name="直線コネクタ 14"/>
          <p:cNvCxnSpPr/>
          <p:nvPr/>
        </p:nvCxnSpPr>
        <p:spPr>
          <a:xfrm>
            <a:off x="242012" y="1147569"/>
            <a:ext cx="6408712"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65131" y="1652950"/>
            <a:ext cx="3240360" cy="4978286"/>
          </a:xfrm>
          <a:prstGeom prst="rect">
            <a:avLst/>
          </a:prstGeom>
          <a:noFill/>
        </p:spPr>
        <p:txBody>
          <a:bodyPr wrap="square" rtlCol="0">
            <a:spAutoFit/>
          </a:bodyPr>
          <a:lstStyle/>
          <a:p>
            <a:pPr>
              <a:lnSpc>
                <a:spcPts val="2100"/>
              </a:lnSpc>
            </a:pPr>
            <a:r>
              <a:rPr kumimoji="1" lang="ja-JP" altLang="en-US" sz="1400" dirty="0">
                <a:latin typeface="メイリオ" panose="020B0604030504040204" pitchFamily="50" charset="-128"/>
                <a:ea typeface="メイリオ" panose="020B0604030504040204" pitchFamily="50" charset="-128"/>
              </a:rPr>
              <a:t>■対象者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新型コロナウイルスの影響を受け、休業等により収入の減少があり、緊急かつ一時的な生計維持のための貸付を必要とする世帯</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従来の低所得世帯等に限定した取扱を拡大。</a:t>
            </a:r>
            <a:endParaRPr kumimoji="1" lang="en-US" altLang="ja-JP" sz="1000" dirty="0">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新型コロナウイルスの影響で収入の減少があれば、休業状態になくても、対象となります。</a:t>
            </a:r>
            <a:endParaRPr kumimoji="1" lang="en-US" altLang="ja-JP" sz="10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■貸付上限額</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lang="en-US" altLang="ja-JP" sz="1400" u="sng" dirty="0">
                <a:solidFill>
                  <a:srgbClr val="FF0000"/>
                </a:solidFill>
                <a:latin typeface="メイリオ" panose="020B0604030504040204" pitchFamily="50" charset="-128"/>
                <a:ea typeface="メイリオ" panose="020B0604030504040204" pitchFamily="50" charset="-128"/>
              </a:rPr>
              <a:t>20</a:t>
            </a:r>
            <a:r>
              <a:rPr lang="ja-JP" altLang="en-US" sz="1400" u="sng" dirty="0">
                <a:solidFill>
                  <a:srgbClr val="FF0000"/>
                </a:solidFill>
                <a:latin typeface="メイリオ" panose="020B0604030504040204" pitchFamily="50" charset="-128"/>
                <a:ea typeface="メイリオ" panose="020B0604030504040204" pitchFamily="50" charset="-128"/>
              </a:rPr>
              <a:t>万円以内</a:t>
            </a:r>
          </a:p>
          <a:p>
            <a:pPr marL="177800" indent="-177800"/>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　従来の１０万円以内とする取扱を拡大し、下記に該当する世帯は、貸付上限額を</a:t>
            </a:r>
            <a:r>
              <a:rPr lang="en-US" altLang="ja-JP" sz="900" dirty="0">
                <a:latin typeface="メイリオ" panose="020B0604030504040204" pitchFamily="50" charset="-128"/>
                <a:ea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rPr>
              <a:t>万円以内とする。</a:t>
            </a:r>
          </a:p>
          <a:p>
            <a:pPr marL="177800" indent="-177800"/>
            <a:r>
              <a:rPr lang="ja-JP" altLang="en-US" sz="900" dirty="0">
                <a:latin typeface="メイリオ" panose="020B0604030504040204" pitchFamily="50" charset="-128"/>
                <a:ea typeface="メイリオ" panose="020B0604030504040204" pitchFamily="50" charset="-128"/>
              </a:rPr>
              <a:t>　ｱ　世帯員の中に新型コロナウイルス感染症の罹患者等がいるとき</a:t>
            </a:r>
          </a:p>
          <a:p>
            <a:pPr marL="177800" indent="-177800"/>
            <a:r>
              <a:rPr lang="ja-JP" altLang="en-US" sz="900" dirty="0">
                <a:latin typeface="メイリオ" panose="020B0604030504040204" pitchFamily="50" charset="-128"/>
                <a:ea typeface="メイリオ" panose="020B0604030504040204" pitchFamily="50" charset="-128"/>
              </a:rPr>
              <a:t>　ｲ　世帯員に要介護者がいるとき</a:t>
            </a:r>
          </a:p>
          <a:p>
            <a:pPr marL="177800" indent="-177800"/>
            <a:r>
              <a:rPr lang="ja-JP" altLang="en-US" sz="900" dirty="0">
                <a:latin typeface="メイリオ" panose="020B0604030504040204" pitchFamily="50" charset="-128"/>
                <a:ea typeface="メイリオ" panose="020B0604030504040204" pitchFamily="50" charset="-128"/>
              </a:rPr>
              <a:t>　ｳ　世帯員が</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人以上いるとき</a:t>
            </a:r>
          </a:p>
          <a:p>
            <a:pPr marL="177800" indent="-177800"/>
            <a:r>
              <a:rPr lang="ja-JP" altLang="en-US" sz="900" dirty="0">
                <a:latin typeface="メイリオ" panose="020B0604030504040204" pitchFamily="50" charset="-128"/>
                <a:ea typeface="メイリオ" panose="020B0604030504040204" pitchFamily="50" charset="-128"/>
              </a:rPr>
              <a:t>　ｴ　世帯員に新型コロナウイルス感染症拡大防止策として、臨時休業した学校等に通う子の世話を行うことが必要となった労働者がいるとき</a:t>
            </a:r>
          </a:p>
          <a:p>
            <a:pPr marL="177800" indent="-177800"/>
            <a:r>
              <a:rPr lang="ja-JP" altLang="en-US" sz="900" dirty="0">
                <a:latin typeface="メイリオ" panose="020B0604030504040204" pitchFamily="50" charset="-128"/>
                <a:ea typeface="メイリオ" panose="020B0604030504040204" pitchFamily="50" charset="-128"/>
              </a:rPr>
              <a:t>　ｵ　世帯員に風邪症状など新型コロナウイルスに感染した恐れのある小学校等に通う子の世話を行うことが必要となった労働者がいるとき</a:t>
            </a:r>
            <a:endParaRPr lang="en-US" altLang="ja-JP" sz="900" dirty="0">
              <a:latin typeface="メイリオ" panose="020B0604030504040204" pitchFamily="50" charset="-128"/>
              <a:ea typeface="メイリオ" panose="020B0604030504040204" pitchFamily="50" charset="-128"/>
            </a:endParaRPr>
          </a:p>
          <a:p>
            <a:pPr marL="177800" indent="-177800"/>
            <a:r>
              <a:rPr lang="ja-JP" altLang="en-US" sz="900" dirty="0">
                <a:latin typeface="メイリオ" panose="020B0604030504040204" pitchFamily="50" charset="-128"/>
                <a:ea typeface="メイリオ" panose="020B0604030504040204" pitchFamily="50" charset="-128"/>
              </a:rPr>
              <a:t>　ｶ　世帯員の中に個人事業主等がいること等のため、収入減少により生活に要する費用が不足するとき</a:t>
            </a:r>
          </a:p>
          <a:p>
            <a:pPr marL="177800" indent="-177800"/>
            <a:r>
              <a:rPr lang="ja-JP" altLang="en-US" sz="900" dirty="0">
                <a:latin typeface="メイリオ" panose="020B0604030504040204" pitchFamily="50" charset="-128"/>
                <a:ea typeface="メイリオ" panose="020B0604030504040204" pitchFamily="50" charset="-128"/>
              </a:rPr>
              <a:t>　ｷ　上記以外で休業等による収入の減少等で生活費用の貸付が必要な場合</a:t>
            </a:r>
          </a:p>
          <a:p>
            <a:endParaRPr lang="en-US" altLang="ja-JP" sz="900" dirty="0">
              <a:solidFill>
                <a:srgbClr val="FF0000"/>
              </a:solidFill>
              <a:latin typeface="メイリオ" panose="020B0604030504040204" pitchFamily="50" charset="-128"/>
              <a:ea typeface="メイリオ" panose="020B0604030504040204" pitchFamily="50" charset="-128"/>
            </a:endParaRPr>
          </a:p>
          <a:p>
            <a:endParaRPr lang="en-US" altLang="ja-JP" sz="700" dirty="0">
              <a:solidFill>
                <a:prstClr val="black"/>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613358" y="1481905"/>
            <a:ext cx="3050540" cy="4747453"/>
          </a:xfrm>
          <a:prstGeom prst="rect">
            <a:avLst/>
          </a:prstGeom>
          <a:noFill/>
        </p:spPr>
        <p:txBody>
          <a:bodyPr wrap="square" rtlCol="0">
            <a:spAutoFit/>
          </a:bodyPr>
          <a:lstStyle/>
          <a:p>
            <a:pPr marL="180975" lvl="0" indent="-180975">
              <a:lnSpc>
                <a:spcPts val="2100"/>
              </a:lnSpc>
            </a:pPr>
            <a:r>
              <a:rPr lang="ja-JP" altLang="en-US" sz="1400" dirty="0">
                <a:solidFill>
                  <a:prstClr val="black"/>
                </a:solidFill>
                <a:latin typeface="メイリオ" panose="020B0604030504040204" pitchFamily="50" charset="-128"/>
                <a:ea typeface="メイリオ" panose="020B0604030504040204" pitchFamily="50" charset="-128"/>
              </a:rPr>
              <a:t>■据置期間</a:t>
            </a:r>
            <a:endParaRPr lang="en-US" altLang="ja-JP" sz="1400" dirty="0">
              <a:solidFill>
                <a:prstClr val="black"/>
              </a:solidFill>
              <a:latin typeface="メイリオ" panose="020B0604030504040204" pitchFamily="50" charset="-128"/>
              <a:ea typeface="メイリオ" panose="020B0604030504040204" pitchFamily="50" charset="-128"/>
            </a:endParaRPr>
          </a:p>
          <a:p>
            <a:pPr marL="180975" lvl="0" indent="-180975">
              <a:lnSpc>
                <a:spcPts val="2100"/>
              </a:lnSpc>
            </a:pPr>
            <a:r>
              <a:rPr lang="ja-JP" altLang="en-US" sz="1400" dirty="0">
                <a:solidFill>
                  <a:prstClr val="black"/>
                </a:solidFill>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１年以内</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180975" lvl="0" indent="-180975"/>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　従来の２月以内とする取扱を拡大。</a:t>
            </a:r>
          </a:p>
          <a:p>
            <a:endParaRPr kumimoji="1" lang="en-US" altLang="ja-JP" sz="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■償還期限</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２年以内</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lvl="0" indent="-180975"/>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　従来の１２月以内とする取扱を拡大</a:t>
            </a:r>
            <a:r>
              <a:rPr lang="ja-JP" altLang="en-US" sz="1100" dirty="0">
                <a:solidFill>
                  <a:prstClr val="black"/>
                </a:solidFill>
                <a:latin typeface="メイリオ" panose="020B0604030504040204" pitchFamily="50" charset="-128"/>
                <a:ea typeface="メイリオ" panose="020B0604030504040204" pitchFamily="50" charset="-128"/>
              </a:rPr>
              <a:t>。</a:t>
            </a:r>
            <a:endParaRPr lang="en-US" altLang="ja-JP" sz="1100" dirty="0">
              <a:solidFill>
                <a:prstClr val="black"/>
              </a:solidFill>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■貸付利子・保証人</a:t>
            </a:r>
            <a:endParaRPr kumimoji="1" lang="en-US" altLang="ja-JP" sz="1400" dirty="0">
              <a:latin typeface="メイリオ" panose="020B0604030504040204" pitchFamily="50" charset="-128"/>
              <a:ea typeface="メイリオ" panose="020B0604030504040204" pitchFamily="50" charset="-128"/>
            </a:endParaRPr>
          </a:p>
          <a:p>
            <a:pPr>
              <a:lnSpc>
                <a:spcPts val="2100"/>
              </a:lnSpc>
            </a:pPr>
            <a:r>
              <a:rPr lang="ja-JP" altLang="en-US" sz="1400" dirty="0">
                <a:latin typeface="メイリオ" panose="020B0604030504040204" pitchFamily="50" charset="-128"/>
                <a:ea typeface="メイリオ" panose="020B0604030504040204" pitchFamily="50" charset="-128"/>
              </a:rPr>
              <a:t>   無利子・不要</a:t>
            </a:r>
            <a:endParaRPr lang="en-US" altLang="ja-JP" sz="1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■申込先</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下記のいずれかの事業所</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・お住まいの市町村社会福祉協議会</a:t>
            </a:r>
            <a:endParaRPr lang="en-US" altLang="ja-JP" sz="1400" dirty="0">
              <a:latin typeface="メイリオ" panose="020B0604030504040204" pitchFamily="50" charset="-128"/>
              <a:ea typeface="メイリオ" panose="020B0604030504040204" pitchFamily="50" charset="-128"/>
            </a:endParaRPr>
          </a:p>
          <a:p>
            <a:pPr>
              <a:lnSpc>
                <a:spcPts val="900"/>
              </a:lnSpc>
            </a:pPr>
            <a:r>
              <a:rPr lang="ja-JP" altLang="en-US" sz="14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郵送又は窓口</a:t>
            </a:r>
            <a:endParaRPr lang="en-US" altLang="ja-JP" sz="1000" dirty="0">
              <a:latin typeface="メイリオ" panose="020B0604030504040204" pitchFamily="50" charset="-128"/>
              <a:ea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rPr>
              <a:t>・東海労働金庫</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郵送のみ</a:t>
            </a:r>
            <a:endParaRPr lang="en-US" altLang="ja-JP" sz="10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・一部の郵便局</a:t>
            </a:r>
            <a:r>
              <a:rPr lang="ja-JP" altLang="en-US" sz="1000" dirty="0">
                <a:latin typeface="メイリオ" panose="020B0604030504040204" pitchFamily="50" charset="-128"/>
                <a:ea typeface="メイリオ" panose="020B0604030504040204" pitchFamily="50" charset="-128"/>
              </a:rPr>
              <a:t>（各市町村</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か所以上）</a:t>
            </a:r>
            <a:endParaRPr lang="en-US" altLang="ja-JP" sz="1400" dirty="0">
              <a:latin typeface="メイリオ" panose="020B0604030504040204" pitchFamily="50" charset="-128"/>
              <a:ea typeface="メイリオ" panose="020B0604030504040204" pitchFamily="50" charset="-128"/>
            </a:endParaRPr>
          </a:p>
          <a:p>
            <a:pPr>
              <a:lnSpc>
                <a:spcPts val="900"/>
              </a:lnSpc>
            </a:pPr>
            <a:r>
              <a:rPr lang="ja-JP" altLang="en-US" sz="14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窓口への持参のみ</a:t>
            </a:r>
            <a:endParaRPr lang="en-US" altLang="ja-JP" sz="1000" dirty="0">
              <a:latin typeface="メイリオ" panose="020B0604030504040204" pitchFamily="50" charset="-128"/>
              <a:ea typeface="メイリオ" panose="020B0604030504040204" pitchFamily="50" charset="-128"/>
            </a:endParaRPr>
          </a:p>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下記に該当する方は、労働金庫や郵便局での対応が</a:t>
            </a:r>
            <a:endParaRPr lang="en-US" altLang="ja-JP" sz="900" dirty="0">
              <a:latin typeface="メイリオ" panose="020B0604030504040204" pitchFamily="50" charset="-128"/>
              <a:ea typeface="メイリオ" panose="020B0604030504040204" pitchFamily="50" charset="-128"/>
            </a:endParaRPr>
          </a:p>
          <a:p>
            <a:pPr>
              <a:lnSpc>
                <a:spcPts val="1100"/>
              </a:lnSpc>
            </a:pPr>
            <a:r>
              <a:rPr lang="ja-JP" altLang="en-US" sz="900" dirty="0">
                <a:latin typeface="メイリオ" panose="020B0604030504040204" pitchFamily="50" charset="-128"/>
                <a:ea typeface="メイリオ" panose="020B0604030504040204" pitchFamily="50" charset="-128"/>
              </a:rPr>
              <a:t>　できないため、市町村社会協議会へお申込みください。</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①　失業された方で総合支援資金貸付の利用も</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検討されている方</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②　未成年の方</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③　現在お住まいの住所と住民票の住所が異なる方</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④　貸付とあわせて生活上の相談を希望される方</a:t>
            </a:r>
            <a:endParaRPr lang="en-US" altLang="ja-JP" sz="9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346667" y="1511658"/>
            <a:ext cx="461665" cy="4734550"/>
          </a:xfrm>
          <a:prstGeom prst="rect">
            <a:avLst/>
          </a:prstGeom>
          <a:noFill/>
        </p:spPr>
        <p:txBody>
          <a:bodyPr vert="eaVert" wrap="square" rtlCol="0">
            <a:spAutoFit/>
          </a:bodyPr>
          <a:lstStyle/>
          <a:p>
            <a:r>
              <a:rPr kumimoji="1" lang="ja-JP" altLang="en-US" dirty="0"/>
              <a:t>・・・・・・・・・・・・・・・・・・・・・・・・・・・・・・・・</a:t>
            </a:r>
            <a:r>
              <a:rPr lang="ja-JP" altLang="en-US" dirty="0"/>
              <a:t>・ ・・・・・・</a:t>
            </a:r>
            <a:endParaRPr kumimoji="1" lang="ja-JP" altLang="en-US" dirty="0"/>
          </a:p>
        </p:txBody>
      </p:sp>
      <p:sp>
        <p:nvSpPr>
          <p:cNvPr id="3" name="テキスト ボックス 2"/>
          <p:cNvSpPr txBox="1"/>
          <p:nvPr/>
        </p:nvSpPr>
        <p:spPr>
          <a:xfrm>
            <a:off x="358421" y="1247363"/>
            <a:ext cx="6199013"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緊急かつ一時的に生計の維持が困難となった場合に、少額の費用の貸付を行います。</a:t>
            </a:r>
          </a:p>
        </p:txBody>
      </p:sp>
      <p:sp>
        <p:nvSpPr>
          <p:cNvPr id="10" name="正方形/長方形 9"/>
          <p:cNvSpPr/>
          <p:nvPr/>
        </p:nvSpPr>
        <p:spPr>
          <a:xfrm>
            <a:off x="275076" y="6563416"/>
            <a:ext cx="6431831" cy="29247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手操作入力 10"/>
          <p:cNvSpPr/>
          <p:nvPr/>
        </p:nvSpPr>
        <p:spPr>
          <a:xfrm rot="5400000">
            <a:off x="2649063" y="3843597"/>
            <a:ext cx="360000" cy="5112000"/>
          </a:xfrm>
          <a:prstGeom prst="flowChartManualInpu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主に失業された方等向け（総合支援資金）</a:t>
            </a:r>
            <a:r>
              <a:rPr kumimoji="1" lang="en-US" altLang="ja-JP" sz="1000" dirty="0">
                <a:solidFill>
                  <a:schemeClr val="bg1"/>
                </a:solidFill>
                <a:latin typeface="メイリオ" panose="020B0604030504040204" pitchFamily="50" charset="-128"/>
                <a:ea typeface="メイリオ" panose="020B0604030504040204" pitchFamily="50" charset="-128"/>
              </a:rPr>
              <a:t>※</a:t>
            </a:r>
            <a:endParaRPr kumimoji="1" lang="ja-JP" altLang="en-US" sz="1600" dirty="0">
              <a:solidFill>
                <a:schemeClr val="bg1"/>
              </a:solidFill>
              <a:latin typeface="メイリオ" panose="020B0604030504040204" pitchFamily="50" charset="-128"/>
              <a:ea typeface="メイリオ" panose="020B0604030504040204" pitchFamily="50" charset="-128"/>
            </a:endParaRPr>
          </a:p>
        </p:txBody>
      </p:sp>
      <p:cxnSp>
        <p:nvCxnSpPr>
          <p:cNvPr id="12" name="直線コネクタ 11"/>
          <p:cNvCxnSpPr/>
          <p:nvPr/>
        </p:nvCxnSpPr>
        <p:spPr>
          <a:xfrm>
            <a:off x="275075" y="6583763"/>
            <a:ext cx="6408712" cy="0"/>
          </a:xfrm>
          <a:prstGeom prst="line">
            <a:avLst/>
          </a:prstGeom>
          <a:ln w="317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98194" y="6873061"/>
            <a:ext cx="3240360" cy="2754600"/>
          </a:xfrm>
          <a:prstGeom prst="rect">
            <a:avLst/>
          </a:prstGeom>
          <a:noFill/>
        </p:spPr>
        <p:txBody>
          <a:bodyPr wrap="square" rtlCol="0">
            <a:spAutoFit/>
          </a:bodyPr>
          <a:lstStyle/>
          <a:p>
            <a:pPr>
              <a:lnSpc>
                <a:spcPts val="2100"/>
              </a:lnSpc>
            </a:pPr>
            <a:r>
              <a:rPr kumimoji="1" lang="ja-JP" altLang="en-US" sz="1400" dirty="0">
                <a:latin typeface="メイリオ" panose="020B0604030504040204" pitchFamily="50" charset="-128"/>
                <a:ea typeface="メイリオ" panose="020B0604030504040204" pitchFamily="50" charset="-128"/>
              </a:rPr>
              <a:t>■対象者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u="sng" dirty="0">
                <a:solidFill>
                  <a:srgbClr val="FF0000"/>
                </a:solidFill>
                <a:latin typeface="メイリオ" panose="020B0604030504040204" pitchFamily="50" charset="-128"/>
                <a:ea typeface="メイリオ" panose="020B0604030504040204" pitchFamily="50" charset="-128"/>
              </a:rPr>
              <a:t>新型コロナウイルスの影響を受け、収入の減少や失業等により生活に困窮し、日常生活の維持が困難となっている世帯</a:t>
            </a:r>
            <a:endParaRPr kumimoji="1" lang="en-US" altLang="ja-JP" sz="1400" u="sng" dirty="0">
              <a:solidFill>
                <a:srgbClr val="FF0000"/>
              </a:solidFill>
              <a:latin typeface="メイリオ" panose="020B0604030504040204" pitchFamily="50" charset="-128"/>
              <a:ea typeface="メイリオ" panose="020B0604030504040204" pitchFamily="50" charset="-128"/>
            </a:endParaRPr>
          </a:p>
          <a:p>
            <a:pPr marL="180975" indent="-180975">
              <a:lnSpc>
                <a:spcPts val="12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従来の低所得世帯に限定した取扱を拡大。</a:t>
            </a:r>
            <a:endParaRPr kumimoji="1" lang="en-US" altLang="ja-JP" sz="1000" dirty="0">
              <a:latin typeface="メイリオ" panose="020B0604030504040204" pitchFamily="50" charset="-128"/>
              <a:ea typeface="メイリオ" panose="020B0604030504040204" pitchFamily="50" charset="-128"/>
            </a:endParaRPr>
          </a:p>
          <a:p>
            <a:pPr marL="180975" indent="-180975">
              <a:lnSpc>
                <a:spcPts val="1200"/>
              </a:lnSpc>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新型コロナウイルスの影響で収入の減少があれば、失業状態になくても、対象となります。</a:t>
            </a:r>
            <a:endParaRPr lang="en-US" altLang="ja-JP" sz="10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pPr>
              <a:lnSpc>
                <a:spcPts val="2100"/>
              </a:lnSpc>
            </a:pPr>
            <a:r>
              <a:rPr kumimoji="1" lang="ja-JP" altLang="en-US" sz="1400" dirty="0">
                <a:latin typeface="メイリオ" panose="020B0604030504040204" pitchFamily="50" charset="-128"/>
                <a:ea typeface="メイリオ" panose="020B0604030504040204" pitchFamily="50" charset="-128"/>
              </a:rPr>
              <a:t>■貸付上限額</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・（二人以上）月２０万円以内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・（単身）　　月１５万円以内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貸付期間：原則３月以内</a:t>
            </a:r>
            <a:endParaRPr kumimoji="1" lang="en-US" altLang="ja-JP" sz="14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3858137" y="6848997"/>
            <a:ext cx="2871887" cy="2639184"/>
          </a:xfrm>
          <a:prstGeom prst="rect">
            <a:avLst/>
          </a:prstGeom>
          <a:noFill/>
        </p:spPr>
        <p:txBody>
          <a:bodyPr wrap="square" rtlCol="0">
            <a:spAutoFit/>
          </a:bodyPr>
          <a:lstStyle/>
          <a:p>
            <a:pPr>
              <a:lnSpc>
                <a:spcPts val="2100"/>
              </a:lnSpc>
            </a:pPr>
            <a:r>
              <a:rPr lang="ja-JP" altLang="en-US" sz="1400" dirty="0">
                <a:latin typeface="メイリオ" panose="020B0604030504040204" pitchFamily="50" charset="-128"/>
                <a:ea typeface="メイリオ" panose="020B0604030504040204" pitchFamily="50" charset="-128"/>
              </a:rPr>
              <a:t>■据置期間</a:t>
            </a:r>
          </a:p>
          <a:p>
            <a:r>
              <a:rPr lang="ja-JP" altLang="en-US" sz="1400" dirty="0">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１年以内</a:t>
            </a:r>
          </a:p>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従来の６月以内とする取扱を拡大。</a:t>
            </a:r>
          </a:p>
          <a:p>
            <a:endParaRPr kumimoji="1" lang="en-US" altLang="ja-JP" sz="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■償還期限</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１０年以内</a:t>
            </a:r>
            <a:endParaRPr kumimoji="1" lang="en-US" altLang="ja-JP" sz="1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■貸付利子・保証人</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u="sng" dirty="0">
                <a:solidFill>
                  <a:srgbClr val="FF0000"/>
                </a:solidFill>
                <a:latin typeface="メイリオ" panose="020B0604030504040204" pitchFamily="50" charset="-128"/>
                <a:ea typeface="メイリオ" panose="020B0604030504040204" pitchFamily="50" charset="-128"/>
              </a:rPr>
              <a:t>無利子・不要</a:t>
            </a:r>
            <a:endParaRPr lang="en-US" altLang="ja-JP" sz="1400" u="sng" dirty="0">
              <a:solidFill>
                <a:srgbClr val="FF0000"/>
              </a:solidFill>
              <a:latin typeface="メイリオ" panose="020B0604030504040204" pitchFamily="50" charset="-128"/>
              <a:ea typeface="メイリオ" panose="020B0604030504040204" pitchFamily="50" charset="-128"/>
            </a:endParaRPr>
          </a:p>
          <a:p>
            <a:pPr marL="87313" indent="-87313"/>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従来、保証人ありの場合は無利子、なしの場合は年１</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５％とする取扱を緩和。</a:t>
            </a:r>
            <a:endParaRPr kumimoji="1" lang="en-US" altLang="ja-JP" sz="1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■申込先</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市町村社会福祉協議会</a:t>
            </a:r>
          </a:p>
        </p:txBody>
      </p:sp>
      <p:sp>
        <p:nvSpPr>
          <p:cNvPr id="21" name="テキスト ボックス 20"/>
          <p:cNvSpPr txBox="1"/>
          <p:nvPr/>
        </p:nvSpPr>
        <p:spPr>
          <a:xfrm>
            <a:off x="3379730" y="6847020"/>
            <a:ext cx="461665" cy="2641162"/>
          </a:xfrm>
          <a:prstGeom prst="rect">
            <a:avLst/>
          </a:prstGeom>
          <a:noFill/>
        </p:spPr>
        <p:txBody>
          <a:bodyPr vert="eaVert" wrap="square" rtlCol="0">
            <a:spAutoFit/>
          </a:bodyPr>
          <a:lstStyle/>
          <a:p>
            <a:r>
              <a:rPr kumimoji="1" lang="ja-JP" altLang="en-US" dirty="0"/>
              <a:t>・・・・・・・・・・・・・・・・・・・・・・</a:t>
            </a:r>
          </a:p>
        </p:txBody>
      </p:sp>
      <p:sp>
        <p:nvSpPr>
          <p:cNvPr id="22" name="テキスト ボックス 21"/>
          <p:cNvSpPr txBox="1"/>
          <p:nvPr/>
        </p:nvSpPr>
        <p:spPr>
          <a:xfrm>
            <a:off x="391484" y="6634536"/>
            <a:ext cx="6199013"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生活再建までの間に必要な生活費用の貸付を行います。</a:t>
            </a:r>
          </a:p>
        </p:txBody>
      </p:sp>
      <p:sp>
        <p:nvSpPr>
          <p:cNvPr id="4" name="テキスト ボックス 3"/>
          <p:cNvSpPr txBox="1"/>
          <p:nvPr/>
        </p:nvSpPr>
        <p:spPr>
          <a:xfrm>
            <a:off x="4556233" y="6269721"/>
            <a:ext cx="2213613" cy="215444"/>
          </a:xfrm>
          <a:prstGeom prst="rect">
            <a:avLst/>
          </a:prstGeom>
          <a:noFill/>
        </p:spPr>
        <p:txBody>
          <a:bodyPr wrap="square" rtlCol="0">
            <a:spAutoFit/>
          </a:bodyPr>
          <a:lstStyle/>
          <a:p>
            <a:pPr algn="r"/>
            <a:r>
              <a:rPr kumimoji="1" lang="en-US" altLang="ja-JP" sz="800" dirty="0"/>
              <a:t>※</a:t>
            </a:r>
            <a:r>
              <a:rPr kumimoji="1" lang="ja-JP" altLang="en-US" sz="800" dirty="0"/>
              <a:t>総合支援資金のうち、生活支援費</a:t>
            </a:r>
          </a:p>
        </p:txBody>
      </p:sp>
      <p:sp>
        <p:nvSpPr>
          <p:cNvPr id="5" name="テキスト ボックス 4"/>
          <p:cNvSpPr txBox="1"/>
          <p:nvPr/>
        </p:nvSpPr>
        <p:spPr>
          <a:xfrm>
            <a:off x="5229200" y="681296"/>
            <a:ext cx="1408727" cy="400110"/>
          </a:xfrm>
          <a:prstGeom prst="rect">
            <a:avLst/>
          </a:prstGeom>
          <a:noFill/>
          <a:ln>
            <a:solidFill>
              <a:schemeClr val="tx1"/>
            </a:solidFill>
          </a:ln>
        </p:spPr>
        <p:txBody>
          <a:bodyPr wrap="square" rtlCol="0">
            <a:spAutoFit/>
          </a:bodyPr>
          <a:lstStyle/>
          <a:p>
            <a:pPr>
              <a:lnSpc>
                <a:spcPts val="1200"/>
              </a:lnSpc>
            </a:pPr>
            <a:r>
              <a:rPr kumimoji="1" lang="ja-JP" altLang="en-US" sz="1100" dirty="0"/>
              <a:t>赤字は従来の要件を緩和したもの。</a:t>
            </a:r>
          </a:p>
        </p:txBody>
      </p:sp>
      <p:sp>
        <p:nvSpPr>
          <p:cNvPr id="6" name="角丸四角形 5"/>
          <p:cNvSpPr/>
          <p:nvPr/>
        </p:nvSpPr>
        <p:spPr>
          <a:xfrm>
            <a:off x="76312" y="9522816"/>
            <a:ext cx="6717890" cy="3101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bwMode="ltGray">
          <a:xfrm>
            <a:off x="76312" y="9534109"/>
            <a:ext cx="6717890" cy="307777"/>
          </a:xfrm>
          <a:prstGeom prst="rect">
            <a:avLst/>
          </a:prstGeom>
          <a:noFill/>
        </p:spPr>
        <p:txBody>
          <a:bodyPr wrap="square" rtlCol="0">
            <a:spAutoFit/>
          </a:bodyPr>
          <a:lstStyle/>
          <a:p>
            <a:pPr algn="ctr"/>
            <a:r>
              <a:rPr kumimoji="1" lang="ja-JP" altLang="en-US" sz="1400" dirty="0">
                <a:solidFill>
                  <a:schemeClr val="bg1"/>
                </a:solidFill>
              </a:rPr>
              <a:t>一般的なお問合せは</a:t>
            </a:r>
            <a:r>
              <a:rPr kumimoji="1" lang="ja-JP" altLang="en-US" sz="1400" b="1" u="sng" dirty="0">
                <a:solidFill>
                  <a:schemeClr val="bg1"/>
                </a:solidFill>
              </a:rPr>
              <a:t>相談コールセンター</a:t>
            </a:r>
            <a:r>
              <a:rPr lang="ja-JP" altLang="en-US" sz="1400" dirty="0">
                <a:solidFill>
                  <a:schemeClr val="bg1"/>
                </a:solidFill>
              </a:rPr>
              <a:t>　</a:t>
            </a:r>
            <a:r>
              <a:rPr kumimoji="1" lang="en-US" altLang="ja-JP" sz="1400" dirty="0">
                <a:solidFill>
                  <a:schemeClr val="bg1"/>
                </a:solidFill>
              </a:rPr>
              <a:t>0120-46-1999</a:t>
            </a:r>
            <a:r>
              <a:rPr kumimoji="1" lang="ja-JP" altLang="en-US" sz="1400" dirty="0">
                <a:solidFill>
                  <a:schemeClr val="bg1"/>
                </a:solidFill>
              </a:rPr>
              <a:t>　</a:t>
            </a:r>
            <a:r>
              <a:rPr lang="en-US" altLang="ja-JP" sz="1100" dirty="0">
                <a:solidFill>
                  <a:schemeClr val="bg1"/>
                </a:solidFill>
              </a:rPr>
              <a:t>※</a:t>
            </a:r>
            <a:r>
              <a:rPr kumimoji="1" lang="en-US" altLang="ja-JP" sz="1100" dirty="0">
                <a:solidFill>
                  <a:schemeClr val="bg1"/>
                </a:solidFill>
              </a:rPr>
              <a:t>9:00</a:t>
            </a:r>
            <a:r>
              <a:rPr kumimoji="1" lang="ja-JP" altLang="en-US" sz="1100" dirty="0">
                <a:solidFill>
                  <a:schemeClr val="bg1"/>
                </a:solidFill>
              </a:rPr>
              <a:t>～</a:t>
            </a:r>
            <a:r>
              <a:rPr lang="en-US" altLang="ja-JP" sz="1100" dirty="0">
                <a:solidFill>
                  <a:schemeClr val="bg1"/>
                </a:solidFill>
              </a:rPr>
              <a:t>21</a:t>
            </a:r>
            <a:r>
              <a:rPr kumimoji="1" lang="en-US" altLang="ja-JP" sz="1100" dirty="0">
                <a:solidFill>
                  <a:schemeClr val="bg1"/>
                </a:solidFill>
              </a:rPr>
              <a:t>:00</a:t>
            </a:r>
            <a:r>
              <a:rPr kumimoji="1" lang="ja-JP" altLang="en-US" sz="1100" dirty="0">
                <a:solidFill>
                  <a:schemeClr val="bg1"/>
                </a:solidFill>
              </a:rPr>
              <a:t>（土日・祝日含む）</a:t>
            </a:r>
          </a:p>
        </p:txBody>
      </p:sp>
      <p:sp>
        <p:nvSpPr>
          <p:cNvPr id="23" name="テキスト ボックス 22"/>
          <p:cNvSpPr txBox="1"/>
          <p:nvPr/>
        </p:nvSpPr>
        <p:spPr>
          <a:xfrm>
            <a:off x="211788" y="107922"/>
            <a:ext cx="6653532" cy="584775"/>
          </a:xfrm>
          <a:prstGeom prst="rect">
            <a:avLst/>
          </a:prstGeom>
          <a:noFill/>
        </p:spPr>
        <p:txBody>
          <a:bodyPr wrap="square" rtlCol="0">
            <a:spAutoFit/>
          </a:bodyPr>
          <a:lstStyle/>
          <a:p>
            <a:pPr defTabSz="1212146"/>
            <a:r>
              <a:rPr lang="ja-JP" altLang="en-US" sz="1600" b="1" u="sng" dirty="0">
                <a:solidFill>
                  <a:srgbClr val="FF3300"/>
                </a:solidFill>
                <a:latin typeface="メイリオ" panose="020B0604030504040204" pitchFamily="50" charset="-128"/>
                <a:ea typeface="メイリオ" panose="020B0604030504040204" pitchFamily="50" charset="-128"/>
              </a:rPr>
              <a:t>今回の特例措置では新たに、償還時において、なお所得の減少が続く住民税非課税世帯の償還を免除することができることとしています。</a:t>
            </a: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otalTime>145</TotalTime>
  <Words>1257</Words>
  <Application>Microsoft Office PowerPoint</Application>
  <PresentationFormat>A4 210 x 297 mm</PresentationFormat>
  <Paragraphs>192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岐阜県社会福祉協議会</cp:lastModifiedBy>
  <cp:revision>16</cp:revision>
  <cp:lastPrinted>2020-05-25T03:57:24Z</cp:lastPrinted>
  <dcterms:modified xsi:type="dcterms:W3CDTF">2020-05-28T00:35:47Z</dcterms:modified>
</cp:coreProperties>
</file>