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0439400" cy="7559675"/>
  <p:notesSz cx="6735763" cy="9866313"/>
  <p:embeddedFontLst>
    <p:embeddedFont>
      <p:font typeface="AR P丸ゴシック体E" panose="020F0900000000000000" pitchFamily="50" charset="-128"/>
      <p:regular r:id="rId4"/>
    </p:embeddedFont>
    <p:embeddedFont>
      <p:font typeface="AR P丸ゴシック体M" panose="020B0600010101010101" pitchFamily="50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jzHmOlNs5AMV+dB1DzL4hFxwyb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9136" autoAdjust="0"/>
  </p:normalViewPr>
  <p:slideViewPr>
    <p:cSldViewPr snapToGrid="0" showGuides="1">
      <p:cViewPr>
        <p:scale>
          <a:sx n="86" d="100"/>
          <a:sy n="86" d="100"/>
        </p:scale>
        <p:origin x="-1541" y="-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739775"/>
            <a:ext cx="5110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>
          <a:extLst>
            <a:ext uri="{FF2B5EF4-FFF2-40B4-BE49-F238E27FC236}">
              <a16:creationId xmlns:a16="http://schemas.microsoft.com/office/drawing/2014/main" id="{2D809A83-4D26-A753-85A3-9BBF970B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>
            <a:extLst>
              <a:ext uri="{FF2B5EF4-FFF2-40B4-BE49-F238E27FC236}">
                <a16:creationId xmlns:a16="http://schemas.microsoft.com/office/drawing/2014/main" id="{573E16E0-AF86-CC84-BAAE-ECDE68FB4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" name="Google Shape;15;p1:notes">
            <a:extLst>
              <a:ext uri="{FF2B5EF4-FFF2-40B4-BE49-F238E27FC236}">
                <a16:creationId xmlns:a16="http://schemas.microsoft.com/office/drawing/2014/main" id="{8EDA0FF1-E5C4-FB27-3BBF-7A0C8B7F5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739775"/>
            <a:ext cx="5110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731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2095"/>
          <a:stretch/>
        </p:blipFill>
        <p:spPr>
          <a:xfrm>
            <a:off x="-12392" y="-1130"/>
            <a:ext cx="10454019" cy="75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717710" y="402485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717710" y="2012414"/>
            <a:ext cx="9003983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717709" y="7006701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458052" y="7006701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7372827" y="7006701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>
          <a:extLst>
            <a:ext uri="{FF2B5EF4-FFF2-40B4-BE49-F238E27FC236}">
              <a16:creationId xmlns:a16="http://schemas.microsoft.com/office/drawing/2014/main" id="{BB13B44C-2420-C21C-D73B-E87F56AC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>
            <a:extLst>
              <a:ext uri="{FF2B5EF4-FFF2-40B4-BE49-F238E27FC236}">
                <a16:creationId xmlns:a16="http://schemas.microsoft.com/office/drawing/2014/main" id="{E7BFFD77-8942-ECF0-A9E9-3793B10531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767" y="109975"/>
            <a:ext cx="4361087" cy="121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>
            <a:extLst>
              <a:ext uri="{FF2B5EF4-FFF2-40B4-BE49-F238E27FC236}">
                <a16:creationId xmlns:a16="http://schemas.microsoft.com/office/drawing/2014/main" id="{9139DACD-89FC-0B3C-DAFD-68E082DA57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469" y="181327"/>
            <a:ext cx="416641" cy="36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>
            <a:extLst>
              <a:ext uri="{FF2B5EF4-FFF2-40B4-BE49-F238E27FC236}">
                <a16:creationId xmlns:a16="http://schemas.microsoft.com/office/drawing/2014/main" id="{1BFFEA11-09E6-A1A6-70C5-0D5CCEA206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2750" y="566110"/>
            <a:ext cx="300008" cy="2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>
            <a:extLst>
              <a:ext uri="{FF2B5EF4-FFF2-40B4-BE49-F238E27FC236}">
                <a16:creationId xmlns:a16="http://schemas.microsoft.com/office/drawing/2014/main" id="{00C7E63B-5B70-D89B-3E8A-7FB5903E11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65778">
            <a:off x="8840288" y="131975"/>
            <a:ext cx="464315" cy="4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>
            <a:extLst>
              <a:ext uri="{FF2B5EF4-FFF2-40B4-BE49-F238E27FC236}">
                <a16:creationId xmlns:a16="http://schemas.microsoft.com/office/drawing/2014/main" id="{BD8CE65B-8AAB-4442-8D6D-1AF3346ABC0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34472" y="627816"/>
            <a:ext cx="324329" cy="2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>
            <a:extLst>
              <a:ext uri="{FF2B5EF4-FFF2-40B4-BE49-F238E27FC236}">
                <a16:creationId xmlns:a16="http://schemas.microsoft.com/office/drawing/2014/main" id="{E1E5AF14-43E3-8404-9638-C28F687588A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60" t="4474" r="5173" b="8225"/>
          <a:stretch/>
        </p:blipFill>
        <p:spPr>
          <a:xfrm>
            <a:off x="-131117" y="199705"/>
            <a:ext cx="3089504" cy="10615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>
            <a:extLst>
              <a:ext uri="{FF2B5EF4-FFF2-40B4-BE49-F238E27FC236}">
                <a16:creationId xmlns:a16="http://schemas.microsoft.com/office/drawing/2014/main" id="{57A649C9-1618-5CBD-9124-4CA8C7407995}"/>
              </a:ext>
            </a:extLst>
          </p:cNvPr>
          <p:cNvSpPr txBox="1"/>
          <p:nvPr/>
        </p:nvSpPr>
        <p:spPr>
          <a:xfrm>
            <a:off x="510162" y="419922"/>
            <a:ext cx="21607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0" rIns="96348" bIns="0" anchor="t" anchorCtr="0">
            <a:spAutoFit/>
          </a:bodyPr>
          <a:lstStyle/>
          <a:p>
            <a:pPr>
              <a:buSzPts val="800"/>
            </a:pPr>
            <a:r>
              <a:rPr lang="en-US" sz="700" b="1" dirty="0" err="1">
                <a:solidFill>
                  <a:schemeClr val="dk1"/>
                </a:solidFill>
              </a:rPr>
              <a:t>みんなでワイワイ。おいしくニコニコ</a:t>
            </a:r>
            <a:r>
              <a:rPr lang="en-US" sz="700" b="1" dirty="0">
                <a:solidFill>
                  <a:schemeClr val="dk1"/>
                </a:solidFill>
              </a:rPr>
              <a:t>。</a:t>
            </a:r>
            <a:endParaRPr sz="1200" b="1" dirty="0"/>
          </a:p>
          <a:p>
            <a:pPr>
              <a:buSzPts val="800"/>
            </a:pPr>
            <a:r>
              <a:rPr lang="en-US" sz="700" b="1" dirty="0" err="1">
                <a:solidFill>
                  <a:schemeClr val="dk1"/>
                </a:solidFill>
              </a:rPr>
              <a:t>子ども食堂は、子どもがひとりでも安心して来ることが出来る場所です。みんなで食べるご飯はきっと美味しくとっても幸せです</a:t>
            </a:r>
            <a:r>
              <a:rPr lang="en-US" sz="700" b="1" dirty="0">
                <a:solidFill>
                  <a:schemeClr val="dk1"/>
                </a:solidFill>
              </a:rPr>
              <a:t>。</a:t>
            </a:r>
            <a:endParaRPr sz="1200" b="1" dirty="0"/>
          </a:p>
          <a:p>
            <a:pPr>
              <a:buSzPts val="800"/>
            </a:pPr>
            <a:r>
              <a:rPr lang="en-US" sz="700" b="1" dirty="0" err="1">
                <a:solidFill>
                  <a:schemeClr val="dk1"/>
                </a:solidFill>
              </a:rPr>
              <a:t>美濃加茂市の子どもたちの笑顔が少しでも多くなりますように。ぜひご利用ください</a:t>
            </a:r>
            <a:r>
              <a:rPr lang="en-US" sz="700" b="1" dirty="0">
                <a:solidFill>
                  <a:schemeClr val="dk1"/>
                </a:solidFill>
              </a:rPr>
              <a:t>。</a:t>
            </a:r>
            <a:endParaRPr sz="1200" b="1" dirty="0"/>
          </a:p>
        </p:txBody>
      </p:sp>
      <p:pic>
        <p:nvPicPr>
          <p:cNvPr id="57" name="Google Shape;57;p1">
            <a:extLst>
              <a:ext uri="{FF2B5EF4-FFF2-40B4-BE49-F238E27FC236}">
                <a16:creationId xmlns:a16="http://schemas.microsoft.com/office/drawing/2014/main" id="{138A07B3-513D-612B-EF04-02A6486F482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78805" y="51913"/>
            <a:ext cx="960685" cy="33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>
            <a:extLst>
              <a:ext uri="{FF2B5EF4-FFF2-40B4-BE49-F238E27FC236}">
                <a16:creationId xmlns:a16="http://schemas.microsoft.com/office/drawing/2014/main" id="{C62A216B-E701-B867-35B6-EAA3C92B8CB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02653" y="470220"/>
            <a:ext cx="356779" cy="2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>
            <a:extLst>
              <a:ext uri="{FF2B5EF4-FFF2-40B4-BE49-F238E27FC236}">
                <a16:creationId xmlns:a16="http://schemas.microsoft.com/office/drawing/2014/main" id="{013D9AEB-7422-06BA-07B7-DFAF8BA0415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86443">
            <a:off x="7870920" y="304032"/>
            <a:ext cx="843578" cy="590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B078B1E7-948D-F233-216A-4EB4E181E7F2}"/>
              </a:ext>
            </a:extLst>
          </p:cNvPr>
          <p:cNvGrpSpPr/>
          <p:nvPr/>
        </p:nvGrpSpPr>
        <p:grpSpPr>
          <a:xfrm>
            <a:off x="7011651" y="977142"/>
            <a:ext cx="3324408" cy="1570090"/>
            <a:chOff x="90718" y="2982492"/>
            <a:chExt cx="3324408" cy="1570090"/>
          </a:xfrm>
        </p:grpSpPr>
        <p:sp>
          <p:nvSpPr>
            <p:cNvPr id="156" name="Google Shape;25;p1">
              <a:extLst>
                <a:ext uri="{FF2B5EF4-FFF2-40B4-BE49-F238E27FC236}">
                  <a16:creationId xmlns:a16="http://schemas.microsoft.com/office/drawing/2014/main" id="{8DF128BA-37DD-C7DC-6B24-6E9D50C4FCD1}"/>
                </a:ext>
              </a:extLst>
            </p:cNvPr>
            <p:cNvSpPr/>
            <p:nvPr/>
          </p:nvSpPr>
          <p:spPr>
            <a:xfrm>
              <a:off x="212804" y="3208055"/>
              <a:ext cx="3202322" cy="134452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58;p1">
              <a:extLst>
                <a:ext uri="{FF2B5EF4-FFF2-40B4-BE49-F238E27FC236}">
                  <a16:creationId xmlns:a16="http://schemas.microsoft.com/office/drawing/2014/main" id="{FF5EF360-8389-697A-B975-16FB93114848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9900" y="3060167"/>
              <a:ext cx="2193244" cy="321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80;p1">
              <a:extLst>
                <a:ext uri="{FF2B5EF4-FFF2-40B4-BE49-F238E27FC236}">
                  <a16:creationId xmlns:a16="http://schemas.microsoft.com/office/drawing/2014/main" id="{A6381854-FC67-840C-DC5B-AB88350EBFF8}"/>
                </a:ext>
              </a:extLst>
            </p:cNvPr>
            <p:cNvSpPr/>
            <p:nvPr/>
          </p:nvSpPr>
          <p:spPr>
            <a:xfrm>
              <a:off x="90718" y="2982492"/>
              <a:ext cx="452645" cy="451114"/>
            </a:xfrm>
            <a:prstGeom prst="ellipse">
              <a:avLst/>
            </a:prstGeom>
            <a:solidFill>
              <a:srgbClr val="F16345"/>
            </a:solidFill>
            <a:ln>
              <a:noFill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64BC695-F020-E06C-3B05-E49AB226AB47}"/>
              </a:ext>
            </a:extLst>
          </p:cNvPr>
          <p:cNvSpPr txBox="1"/>
          <p:nvPr/>
        </p:nvSpPr>
        <p:spPr>
          <a:xfrm>
            <a:off x="7387805" y="7413635"/>
            <a:ext cx="3087101" cy="17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r">
              <a:buSzPts val="600"/>
            </a:pPr>
            <a:r>
              <a:rPr lang="en-US" sz="500" dirty="0" err="1">
                <a:solidFill>
                  <a:schemeClr val="dk1"/>
                </a:solidFill>
              </a:rPr>
              <a:t>発行：美濃加茂市社会福祉協議会</a:t>
            </a:r>
            <a:r>
              <a:rPr lang="en-US" sz="500" dirty="0">
                <a:solidFill>
                  <a:schemeClr val="dk1"/>
                </a:solidFill>
              </a:rPr>
              <a:t>　　作成</a:t>
            </a:r>
            <a:r>
              <a:rPr lang="en-US" sz="500">
                <a:solidFill>
                  <a:schemeClr val="dk1"/>
                </a:solidFill>
              </a:rPr>
              <a:t>：202</a:t>
            </a:r>
            <a:r>
              <a:rPr lang="en-US" altLang="ja-JP" sz="500">
                <a:solidFill>
                  <a:schemeClr val="dk1"/>
                </a:solidFill>
              </a:rPr>
              <a:t>5</a:t>
            </a:r>
            <a:r>
              <a:rPr lang="en-US" sz="500">
                <a:solidFill>
                  <a:schemeClr val="dk1"/>
                </a:solidFill>
              </a:rPr>
              <a:t>年</a:t>
            </a:r>
            <a:r>
              <a:rPr lang="en-US" altLang="ja-JP" sz="500">
                <a:solidFill>
                  <a:schemeClr val="dk1"/>
                </a:solidFill>
              </a:rPr>
              <a:t>3</a:t>
            </a:r>
            <a:r>
              <a:rPr lang="en-US" sz="500">
                <a:solidFill>
                  <a:schemeClr val="dk1"/>
                </a:solidFill>
              </a:rPr>
              <a:t>月</a:t>
            </a:r>
            <a:endParaRPr sz="500" dirty="0">
              <a:solidFill>
                <a:schemeClr val="dk1"/>
              </a:solidFill>
            </a:endParaRPr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3368ABE6-0E5D-0698-4704-E0D6A43E8D3D}"/>
              </a:ext>
            </a:extLst>
          </p:cNvPr>
          <p:cNvGrpSpPr/>
          <p:nvPr/>
        </p:nvGrpSpPr>
        <p:grpSpPr>
          <a:xfrm>
            <a:off x="7470810" y="2219480"/>
            <a:ext cx="1918920" cy="276907"/>
            <a:chOff x="406549" y="4880721"/>
            <a:chExt cx="1918920" cy="276907"/>
          </a:xfrm>
        </p:grpSpPr>
        <p:sp>
          <p:nvSpPr>
            <p:cNvPr id="256" name="Google Shape;29;p1">
              <a:extLst>
                <a:ext uri="{FF2B5EF4-FFF2-40B4-BE49-F238E27FC236}">
                  <a16:creationId xmlns:a16="http://schemas.microsoft.com/office/drawing/2014/main" id="{95268720-2476-42F5-96C7-70A34B1513EA}"/>
                </a:ext>
              </a:extLst>
            </p:cNvPr>
            <p:cNvSpPr txBox="1"/>
            <p:nvPr/>
          </p:nvSpPr>
          <p:spPr>
            <a:xfrm>
              <a:off x="680837" y="4897756"/>
              <a:ext cx="1644632" cy="23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9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ajisaishokudou@gmail.com</a:t>
              </a:r>
              <a:endParaRPr sz="900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57" name="Google Shape;99;p1">
              <a:extLst>
                <a:ext uri="{FF2B5EF4-FFF2-40B4-BE49-F238E27FC236}">
                  <a16:creationId xmlns:a16="http://schemas.microsoft.com/office/drawing/2014/main" id="{0EC81B65-ADB8-CA2A-20CD-7EB6636F04F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6549" y="4880721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F80F4CE8-DB7E-3D30-9F7C-C924A2D402D1}"/>
              </a:ext>
            </a:extLst>
          </p:cNvPr>
          <p:cNvGrpSpPr/>
          <p:nvPr/>
        </p:nvGrpSpPr>
        <p:grpSpPr>
          <a:xfrm>
            <a:off x="7468905" y="1684761"/>
            <a:ext cx="1598451" cy="370662"/>
            <a:chOff x="508257" y="3350779"/>
            <a:chExt cx="1598451" cy="370662"/>
          </a:xfrm>
        </p:grpSpPr>
        <p:sp>
          <p:nvSpPr>
            <p:cNvPr id="259" name="Google Shape;27;p1">
              <a:extLst>
                <a:ext uri="{FF2B5EF4-FFF2-40B4-BE49-F238E27FC236}">
                  <a16:creationId xmlns:a16="http://schemas.microsoft.com/office/drawing/2014/main" id="{3519A4C7-D573-57E3-6E34-E82885BF2CAE}"/>
                </a:ext>
              </a:extLst>
            </p:cNvPr>
            <p:cNvSpPr txBox="1"/>
            <p:nvPr/>
          </p:nvSpPr>
          <p:spPr>
            <a:xfrm>
              <a:off x="777281" y="3350779"/>
              <a:ext cx="1329427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毎月第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３日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曜日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11:30</a:t>
              </a:r>
              <a:r>
                <a:rPr lang="en-US" altLang="ja-JP" sz="843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-12:30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60" name="Google Shape;101;p1">
              <a:extLst>
                <a:ext uri="{FF2B5EF4-FFF2-40B4-BE49-F238E27FC236}">
                  <a16:creationId xmlns:a16="http://schemas.microsoft.com/office/drawing/2014/main" id="{F332A34A-DC52-75CF-8256-47E31A7FA7CD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8257" y="3368384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888B071C-8AD3-E971-6388-95C05798DBF7}"/>
              </a:ext>
            </a:extLst>
          </p:cNvPr>
          <p:cNvGrpSpPr/>
          <p:nvPr/>
        </p:nvGrpSpPr>
        <p:grpSpPr>
          <a:xfrm>
            <a:off x="7466142" y="1382060"/>
            <a:ext cx="2119681" cy="356693"/>
            <a:chOff x="505494" y="3048078"/>
            <a:chExt cx="2119681" cy="356693"/>
          </a:xfrm>
        </p:grpSpPr>
        <p:sp>
          <p:nvSpPr>
            <p:cNvPr id="262" name="Google Shape;26;p1">
              <a:extLst>
                <a:ext uri="{FF2B5EF4-FFF2-40B4-BE49-F238E27FC236}">
                  <a16:creationId xmlns:a16="http://schemas.microsoft.com/office/drawing/2014/main" id="{896F913D-53FC-0B4F-05C1-BFBF623FFFE0}"/>
                </a:ext>
              </a:extLst>
            </p:cNvPr>
            <p:cNvSpPr txBox="1"/>
            <p:nvPr/>
          </p:nvSpPr>
          <p:spPr>
            <a:xfrm>
              <a:off x="765558" y="3048078"/>
              <a:ext cx="1859617" cy="35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サントピアみのかも つむぎ</a:t>
              </a:r>
              <a:endParaRPr lang="en-US" altLang="ja-JP"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蜂屋町上蜂屋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3555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)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63" name="Google Shape;102;p1">
              <a:extLst>
                <a:ext uri="{FF2B5EF4-FFF2-40B4-BE49-F238E27FC236}">
                  <a16:creationId xmlns:a16="http://schemas.microsoft.com/office/drawing/2014/main" id="{B0510949-9C32-A381-14C1-3A7016B9A0D2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5494" y="3070165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1C057150-53B0-4A77-E93D-5DFEB541DEE1}"/>
              </a:ext>
            </a:extLst>
          </p:cNvPr>
          <p:cNvGrpSpPr/>
          <p:nvPr/>
        </p:nvGrpSpPr>
        <p:grpSpPr>
          <a:xfrm>
            <a:off x="7470818" y="1961778"/>
            <a:ext cx="2167972" cy="276907"/>
            <a:chOff x="510170" y="3627796"/>
            <a:chExt cx="2167972" cy="276907"/>
          </a:xfrm>
        </p:grpSpPr>
        <p:pic>
          <p:nvPicPr>
            <p:cNvPr id="265" name="Google Shape;100;p1">
              <a:extLst>
                <a:ext uri="{FF2B5EF4-FFF2-40B4-BE49-F238E27FC236}">
                  <a16:creationId xmlns:a16="http://schemas.microsoft.com/office/drawing/2014/main" id="{7490450D-6D3F-081D-8D52-1310D4D68903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0170" y="3627796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160;p2">
              <a:extLst>
                <a:ext uri="{FF2B5EF4-FFF2-40B4-BE49-F238E27FC236}">
                  <a16:creationId xmlns:a16="http://schemas.microsoft.com/office/drawing/2014/main" id="{ED1464DB-1AE7-748D-588C-54F7A0737EDB}"/>
                </a:ext>
              </a:extLst>
            </p:cNvPr>
            <p:cNvSpPr txBox="1"/>
            <p:nvPr/>
          </p:nvSpPr>
          <p:spPr>
            <a:xfrm>
              <a:off x="772110" y="3663869"/>
              <a:ext cx="1906032" cy="226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おとな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300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円　こ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ども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100円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</p:grpSp>
      <p:sp>
        <p:nvSpPr>
          <p:cNvPr id="21" name="Google Shape;61;p1">
            <a:extLst>
              <a:ext uri="{FF2B5EF4-FFF2-40B4-BE49-F238E27FC236}">
                <a16:creationId xmlns:a16="http://schemas.microsoft.com/office/drawing/2014/main" id="{A488AA5A-EFEB-821A-1DC3-BAEB36473663}"/>
              </a:ext>
            </a:extLst>
          </p:cNvPr>
          <p:cNvSpPr txBox="1"/>
          <p:nvPr/>
        </p:nvSpPr>
        <p:spPr>
          <a:xfrm>
            <a:off x="7475181" y="1091991"/>
            <a:ext cx="1514061" cy="29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>
              <a:buSzPts val="1200"/>
            </a:pPr>
            <a:r>
              <a:rPr lang="ja-JP" altLang="en-US"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あじさい</a:t>
            </a:r>
            <a:r>
              <a:rPr lang="en-US" sz="1265" dirty="0" err="1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食堂</a:t>
            </a:r>
            <a:endParaRPr sz="1265" dirty="0">
              <a:solidFill>
                <a:srgbClr val="3A383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5" name="Google Shape;60;p1">
            <a:extLst>
              <a:ext uri="{FF2B5EF4-FFF2-40B4-BE49-F238E27FC236}">
                <a16:creationId xmlns:a16="http://schemas.microsoft.com/office/drawing/2014/main" id="{F0E3C15B-3E16-D3CA-4B27-CCA6AE497F92}"/>
              </a:ext>
            </a:extLst>
          </p:cNvPr>
          <p:cNvSpPr txBox="1"/>
          <p:nvPr/>
        </p:nvSpPr>
        <p:spPr>
          <a:xfrm>
            <a:off x="6990073" y="1029415"/>
            <a:ext cx="513118" cy="37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700"/>
            </a:pPr>
            <a:r>
              <a:rPr lang="ja-JP" altLang="en-US" sz="1791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７</a:t>
            </a:r>
            <a:endParaRPr sz="1475" dirty="0"/>
          </a:p>
        </p:txBody>
      </p:sp>
      <p:pic>
        <p:nvPicPr>
          <p:cNvPr id="135" name="Google Shape;135;p1">
            <a:extLst>
              <a:ext uri="{FF2B5EF4-FFF2-40B4-BE49-F238E27FC236}">
                <a16:creationId xmlns:a16="http://schemas.microsoft.com/office/drawing/2014/main" id="{CEEF4FE2-1981-27E1-0724-13161491BC6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02094" y="1275856"/>
            <a:ext cx="532115" cy="772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0960302-A30E-FFE7-2D02-63339A2EDD8F}"/>
              </a:ext>
            </a:extLst>
          </p:cNvPr>
          <p:cNvGrpSpPr/>
          <p:nvPr/>
        </p:nvGrpSpPr>
        <p:grpSpPr>
          <a:xfrm>
            <a:off x="7021033" y="2627844"/>
            <a:ext cx="3324408" cy="1570090"/>
            <a:chOff x="90718" y="2982492"/>
            <a:chExt cx="3324408" cy="1570090"/>
          </a:xfrm>
        </p:grpSpPr>
        <p:sp>
          <p:nvSpPr>
            <p:cNvPr id="37" name="Google Shape;25;p1">
              <a:extLst>
                <a:ext uri="{FF2B5EF4-FFF2-40B4-BE49-F238E27FC236}">
                  <a16:creationId xmlns:a16="http://schemas.microsoft.com/office/drawing/2014/main" id="{77D0573B-A256-DB4D-F353-A1EA33B2F00E}"/>
                </a:ext>
              </a:extLst>
            </p:cNvPr>
            <p:cNvSpPr/>
            <p:nvPr/>
          </p:nvSpPr>
          <p:spPr>
            <a:xfrm>
              <a:off x="212804" y="3208055"/>
              <a:ext cx="3202322" cy="134452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Calibri"/>
                <a:sym typeface="Calibri"/>
              </a:endParaRPr>
            </a:p>
          </p:txBody>
        </p:sp>
        <p:pic>
          <p:nvPicPr>
            <p:cNvPr id="38" name="Google Shape;58;p1">
              <a:extLst>
                <a:ext uri="{FF2B5EF4-FFF2-40B4-BE49-F238E27FC236}">
                  <a16:creationId xmlns:a16="http://schemas.microsoft.com/office/drawing/2014/main" id="{AF87A429-D5DB-514A-5C03-833F00CB7225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9900" y="3060167"/>
              <a:ext cx="2193244" cy="321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80;p1">
              <a:extLst>
                <a:ext uri="{FF2B5EF4-FFF2-40B4-BE49-F238E27FC236}">
                  <a16:creationId xmlns:a16="http://schemas.microsoft.com/office/drawing/2014/main" id="{6AC24B41-50A8-851F-E7B9-7CAFF2AF4217}"/>
                </a:ext>
              </a:extLst>
            </p:cNvPr>
            <p:cNvSpPr/>
            <p:nvPr/>
          </p:nvSpPr>
          <p:spPr>
            <a:xfrm>
              <a:off x="90718" y="2982492"/>
              <a:ext cx="452645" cy="451114"/>
            </a:xfrm>
            <a:prstGeom prst="ellipse">
              <a:avLst/>
            </a:prstGeom>
            <a:solidFill>
              <a:srgbClr val="F16345"/>
            </a:solidFill>
            <a:ln>
              <a:noFill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40" name="Google Shape;61;p1">
            <a:extLst>
              <a:ext uri="{FF2B5EF4-FFF2-40B4-BE49-F238E27FC236}">
                <a16:creationId xmlns:a16="http://schemas.microsoft.com/office/drawing/2014/main" id="{F9F8F643-B141-4A39-8F87-061B29742DEC}"/>
              </a:ext>
            </a:extLst>
          </p:cNvPr>
          <p:cNvSpPr txBox="1"/>
          <p:nvPr/>
        </p:nvSpPr>
        <p:spPr>
          <a:xfrm>
            <a:off x="7534086" y="2727260"/>
            <a:ext cx="1514061" cy="29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>
              <a:buSzPts val="1200"/>
            </a:pPr>
            <a:r>
              <a:rPr lang="ja-JP" altLang="en-US"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西町みんな</a:t>
            </a:r>
            <a:r>
              <a:rPr lang="en-US" sz="1265" dirty="0" err="1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食堂</a:t>
            </a:r>
            <a:endParaRPr sz="1265" dirty="0">
              <a:solidFill>
                <a:srgbClr val="3A383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B6206C4-1BAE-B12C-8702-C5D79C5E8CE0}"/>
              </a:ext>
            </a:extLst>
          </p:cNvPr>
          <p:cNvGrpSpPr/>
          <p:nvPr/>
        </p:nvGrpSpPr>
        <p:grpSpPr>
          <a:xfrm>
            <a:off x="7434331" y="3869173"/>
            <a:ext cx="1909495" cy="276907"/>
            <a:chOff x="406549" y="4880721"/>
            <a:chExt cx="1909495" cy="276907"/>
          </a:xfrm>
        </p:grpSpPr>
        <p:sp>
          <p:nvSpPr>
            <p:cNvPr id="42" name="Google Shape;29;p1">
              <a:extLst>
                <a:ext uri="{FF2B5EF4-FFF2-40B4-BE49-F238E27FC236}">
                  <a16:creationId xmlns:a16="http://schemas.microsoft.com/office/drawing/2014/main" id="{67CC72BB-1225-8C88-7B27-7A16CC067173}"/>
                </a:ext>
              </a:extLst>
            </p:cNvPr>
            <p:cNvSpPr txBox="1"/>
            <p:nvPr/>
          </p:nvSpPr>
          <p:spPr>
            <a:xfrm>
              <a:off x="671412" y="4904951"/>
              <a:ext cx="1644632" cy="23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9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nishimachi.minna@gmail.com</a:t>
              </a:r>
              <a:endParaRPr sz="900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43" name="Google Shape;99;p1">
              <a:extLst>
                <a:ext uri="{FF2B5EF4-FFF2-40B4-BE49-F238E27FC236}">
                  <a16:creationId xmlns:a16="http://schemas.microsoft.com/office/drawing/2014/main" id="{74C94506-D574-F855-3056-C7A391E96864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6549" y="4880721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8F0A4946-EB29-9281-92C6-34A5E7E5E3CD}"/>
              </a:ext>
            </a:extLst>
          </p:cNvPr>
          <p:cNvGrpSpPr/>
          <p:nvPr/>
        </p:nvGrpSpPr>
        <p:grpSpPr>
          <a:xfrm>
            <a:off x="7432426" y="3334454"/>
            <a:ext cx="2846846" cy="334700"/>
            <a:chOff x="508257" y="3350779"/>
            <a:chExt cx="2846846" cy="334700"/>
          </a:xfrm>
        </p:grpSpPr>
        <p:sp>
          <p:nvSpPr>
            <p:cNvPr id="45" name="Google Shape;27;p1">
              <a:extLst>
                <a:ext uri="{FF2B5EF4-FFF2-40B4-BE49-F238E27FC236}">
                  <a16:creationId xmlns:a16="http://schemas.microsoft.com/office/drawing/2014/main" id="{F8C15D75-AA57-6A62-CF46-819B5B29D9A2}"/>
                </a:ext>
              </a:extLst>
            </p:cNvPr>
            <p:cNvSpPr txBox="1"/>
            <p:nvPr/>
          </p:nvSpPr>
          <p:spPr>
            <a:xfrm>
              <a:off x="777280" y="3350779"/>
              <a:ext cx="2577823" cy="3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毎月第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３日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曜日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または祝日　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: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0-1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:30</a:t>
              </a:r>
            </a:p>
            <a:p>
              <a:pPr>
                <a:buSzPts val="800"/>
              </a:pPr>
              <a:r>
                <a:rPr lang="ja-JP" alt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（変更になる場合もあります）</a:t>
              </a:r>
              <a:r>
                <a:rPr lang="en-US" altLang="ja-JP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46" name="Google Shape;101;p1">
              <a:extLst>
                <a:ext uri="{FF2B5EF4-FFF2-40B4-BE49-F238E27FC236}">
                  <a16:creationId xmlns:a16="http://schemas.microsoft.com/office/drawing/2014/main" id="{FCB8FBD4-709B-0A99-00C0-60094D40CB30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8257" y="3368384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0BEF81D-BE77-BCBA-6CDB-E61FA17875B4}"/>
              </a:ext>
            </a:extLst>
          </p:cNvPr>
          <p:cNvGrpSpPr/>
          <p:nvPr/>
        </p:nvGrpSpPr>
        <p:grpSpPr>
          <a:xfrm>
            <a:off x="7429663" y="3031753"/>
            <a:ext cx="2119681" cy="370662"/>
            <a:chOff x="505494" y="3048078"/>
            <a:chExt cx="2119681" cy="370662"/>
          </a:xfrm>
        </p:grpSpPr>
        <p:sp>
          <p:nvSpPr>
            <p:cNvPr id="48" name="Google Shape;26;p1">
              <a:extLst>
                <a:ext uri="{FF2B5EF4-FFF2-40B4-BE49-F238E27FC236}">
                  <a16:creationId xmlns:a16="http://schemas.microsoft.com/office/drawing/2014/main" id="{59C1BA48-CFA1-230D-87AB-C5B7D75BD768}"/>
                </a:ext>
              </a:extLst>
            </p:cNvPr>
            <p:cNvSpPr txBox="1"/>
            <p:nvPr/>
          </p:nvSpPr>
          <p:spPr>
            <a:xfrm>
              <a:off x="765558" y="3048078"/>
              <a:ext cx="1859617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西町公民館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西町８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-15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)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49" name="Google Shape;102;p1">
              <a:extLst>
                <a:ext uri="{FF2B5EF4-FFF2-40B4-BE49-F238E27FC236}">
                  <a16:creationId xmlns:a16="http://schemas.microsoft.com/office/drawing/2014/main" id="{6FEFFB27-9E52-2CA9-E658-94F394472FE4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5494" y="3070165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785A1E5-8C1D-6F16-319E-810961DF544E}"/>
              </a:ext>
            </a:extLst>
          </p:cNvPr>
          <p:cNvGrpSpPr/>
          <p:nvPr/>
        </p:nvGrpSpPr>
        <p:grpSpPr>
          <a:xfrm>
            <a:off x="7434339" y="3611471"/>
            <a:ext cx="2857248" cy="348779"/>
            <a:chOff x="510170" y="3627796"/>
            <a:chExt cx="2857248" cy="348779"/>
          </a:xfrm>
        </p:grpSpPr>
        <p:pic>
          <p:nvPicPr>
            <p:cNvPr id="62" name="Google Shape;100;p1">
              <a:extLst>
                <a:ext uri="{FF2B5EF4-FFF2-40B4-BE49-F238E27FC236}">
                  <a16:creationId xmlns:a16="http://schemas.microsoft.com/office/drawing/2014/main" id="{E925BEDE-33A5-D9CD-7A62-320CEE2F6A5A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0170" y="3627796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160;p2">
              <a:extLst>
                <a:ext uri="{FF2B5EF4-FFF2-40B4-BE49-F238E27FC236}">
                  <a16:creationId xmlns:a16="http://schemas.microsoft.com/office/drawing/2014/main" id="{1B42C637-08A9-038C-295C-C04883BD3E6F}"/>
                </a:ext>
              </a:extLst>
            </p:cNvPr>
            <p:cNvSpPr txBox="1"/>
            <p:nvPr/>
          </p:nvSpPr>
          <p:spPr>
            <a:xfrm>
              <a:off x="772110" y="3663869"/>
              <a:ext cx="2595308" cy="312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700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おとな</a:t>
              </a:r>
              <a:r>
                <a:rPr lang="ja-JP" alt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</a:t>
              </a:r>
              <a:r>
                <a:rPr lang="en-US" altLang="ja-JP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200</a:t>
              </a:r>
              <a:r>
                <a:rPr lang="ja-JP" alt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円　こ</a:t>
              </a:r>
              <a:r>
                <a:rPr lang="en-US" sz="700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ども</a:t>
              </a:r>
              <a:r>
                <a:rPr lang="ja-JP" alt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（小学生～高校生）：</a:t>
              </a:r>
              <a:r>
                <a:rPr 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100円</a:t>
              </a:r>
              <a:endParaRPr lang="ja-JP" altLang="en-US" sz="700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ja-JP" altLang="en-US"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（未就学児無料）</a:t>
              </a:r>
            </a:p>
          </p:txBody>
        </p:sp>
      </p:grpSp>
      <p:sp>
        <p:nvSpPr>
          <p:cNvPr id="66" name="Google Shape;60;p1">
            <a:extLst>
              <a:ext uri="{FF2B5EF4-FFF2-40B4-BE49-F238E27FC236}">
                <a16:creationId xmlns:a16="http://schemas.microsoft.com/office/drawing/2014/main" id="{3FA51DB2-E1B3-51C9-CCE7-8D5F64BFB91E}"/>
              </a:ext>
            </a:extLst>
          </p:cNvPr>
          <p:cNvSpPr txBox="1"/>
          <p:nvPr/>
        </p:nvSpPr>
        <p:spPr>
          <a:xfrm>
            <a:off x="6996941" y="2673412"/>
            <a:ext cx="513118" cy="37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700"/>
            </a:pPr>
            <a:r>
              <a:rPr lang="en-US" altLang="ja-JP" sz="1791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8</a:t>
            </a:r>
            <a:endParaRPr sz="1475" dirty="0"/>
          </a:p>
        </p:txBody>
      </p:sp>
      <p:pic>
        <p:nvPicPr>
          <p:cNvPr id="2" name="Google Shape;178;p2">
            <a:extLst>
              <a:ext uri="{FF2B5EF4-FFF2-40B4-BE49-F238E27FC236}">
                <a16:creationId xmlns:a16="http://schemas.microsoft.com/office/drawing/2014/main" id="{85112854-275F-D25B-AA0F-8BBDC831ED37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703864" y="2976405"/>
            <a:ext cx="531385" cy="4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D5D355A-8E3C-5A82-7C1D-87190E7AE76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090" t="4462"/>
          <a:stretch/>
        </p:blipFill>
        <p:spPr>
          <a:xfrm>
            <a:off x="9777598" y="2017988"/>
            <a:ext cx="502586" cy="485454"/>
          </a:xfrm>
          <a:prstGeom prst="rect">
            <a:avLst/>
          </a:prstGeom>
        </p:spPr>
      </p:pic>
      <p:grpSp>
        <p:nvGrpSpPr>
          <p:cNvPr id="302" name="グループ化 301">
            <a:extLst>
              <a:ext uri="{FF2B5EF4-FFF2-40B4-BE49-F238E27FC236}">
                <a16:creationId xmlns:a16="http://schemas.microsoft.com/office/drawing/2014/main" id="{12BE4F96-B60B-1E05-FCC0-7A8A5A454249}"/>
              </a:ext>
            </a:extLst>
          </p:cNvPr>
          <p:cNvGrpSpPr/>
          <p:nvPr/>
        </p:nvGrpSpPr>
        <p:grpSpPr>
          <a:xfrm>
            <a:off x="3560456" y="4258609"/>
            <a:ext cx="3343899" cy="1570090"/>
            <a:chOff x="6945850" y="996884"/>
            <a:chExt cx="3343899" cy="1570090"/>
          </a:xfrm>
        </p:grpSpPr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8D8FF7CE-9E58-4227-0A01-28B6D23E2FB1}"/>
                </a:ext>
              </a:extLst>
            </p:cNvPr>
            <p:cNvGrpSpPr/>
            <p:nvPr/>
          </p:nvGrpSpPr>
          <p:grpSpPr>
            <a:xfrm>
              <a:off x="6965341" y="996884"/>
              <a:ext cx="3324408" cy="1570090"/>
              <a:chOff x="90718" y="2982492"/>
              <a:chExt cx="3324408" cy="1570090"/>
            </a:xfrm>
          </p:grpSpPr>
          <p:sp>
            <p:nvSpPr>
              <p:cNvPr id="164" name="Google Shape;25;p1">
                <a:extLst>
                  <a:ext uri="{FF2B5EF4-FFF2-40B4-BE49-F238E27FC236}">
                    <a16:creationId xmlns:a16="http://schemas.microsoft.com/office/drawing/2014/main" id="{C344D0B6-C8A8-6131-8C32-C0D2CAACC1DE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44527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5" name="Google Shape;58;p1">
                <a:extLst>
                  <a:ext uri="{FF2B5EF4-FFF2-40B4-BE49-F238E27FC236}">
                    <a16:creationId xmlns:a16="http://schemas.microsoft.com/office/drawing/2014/main" id="{31729EBB-7F39-93F2-9946-17A23621704A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Google Shape;80;p1">
                <a:extLst>
                  <a:ext uri="{FF2B5EF4-FFF2-40B4-BE49-F238E27FC236}">
                    <a16:creationId xmlns:a16="http://schemas.microsoft.com/office/drawing/2014/main" id="{2598E3B3-D735-FC71-4E9B-EB57A8A340A9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1D8092CB-01C4-A426-36E2-0BC5B08472E7}"/>
                </a:ext>
              </a:extLst>
            </p:cNvPr>
            <p:cNvGrpSpPr/>
            <p:nvPr/>
          </p:nvGrpSpPr>
          <p:grpSpPr>
            <a:xfrm>
              <a:off x="7431669" y="2197403"/>
              <a:ext cx="1908168" cy="356693"/>
              <a:chOff x="406549" y="4840706"/>
              <a:chExt cx="1908168" cy="356693"/>
            </a:xfrm>
          </p:grpSpPr>
          <p:sp>
            <p:nvSpPr>
              <p:cNvPr id="268" name="Google Shape;29;p1">
                <a:extLst>
                  <a:ext uri="{FF2B5EF4-FFF2-40B4-BE49-F238E27FC236}">
                    <a16:creationId xmlns:a16="http://schemas.microsoft.com/office/drawing/2014/main" id="{FEB24536-2B83-4CD9-B713-508F34298394}"/>
                  </a:ext>
                </a:extLst>
              </p:cNvPr>
              <p:cNvSpPr txBox="1"/>
              <p:nvPr/>
            </p:nvSpPr>
            <p:spPr>
              <a:xfrm>
                <a:off x="670085" y="4840706"/>
                <a:ext cx="1644632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090-9930-4037</a:t>
                </a: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wanowa252525@gmail.com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69" name="Google Shape;99;p1">
                <a:extLst>
                  <a:ext uri="{FF2B5EF4-FFF2-40B4-BE49-F238E27FC236}">
                    <a16:creationId xmlns:a16="http://schemas.microsoft.com/office/drawing/2014/main" id="{022158A8-3EE4-1DCF-C4F1-739D5B64577A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8072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8ADB45A6-35F6-4129-B6FE-74D8807663A1}"/>
                </a:ext>
              </a:extLst>
            </p:cNvPr>
            <p:cNvGrpSpPr/>
            <p:nvPr/>
          </p:nvGrpSpPr>
          <p:grpSpPr>
            <a:xfrm>
              <a:off x="7429764" y="1702699"/>
              <a:ext cx="2107212" cy="334700"/>
              <a:chOff x="508257" y="3350779"/>
              <a:chExt cx="2107212" cy="334700"/>
            </a:xfrm>
          </p:grpSpPr>
          <p:sp>
            <p:nvSpPr>
              <p:cNvPr id="271" name="Google Shape;27;p1">
                <a:extLst>
                  <a:ext uri="{FF2B5EF4-FFF2-40B4-BE49-F238E27FC236}">
                    <a16:creationId xmlns:a16="http://schemas.microsoft.com/office/drawing/2014/main" id="{EEEFC3FF-C03E-C36D-D353-B3F943D5F247}"/>
                  </a:ext>
                </a:extLst>
              </p:cNvPr>
              <p:cNvSpPr txBox="1"/>
              <p:nvPr/>
            </p:nvSpPr>
            <p:spPr>
              <a:xfrm>
                <a:off x="777281" y="3350779"/>
                <a:ext cx="1838188" cy="33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毎月第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３土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曜日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　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16:30-18:00</a:t>
                </a:r>
              </a:p>
              <a:p>
                <a:pPr>
                  <a:buSzPts val="800"/>
                </a:pPr>
                <a:r>
                  <a:rPr lang="en-US" altLang="ja-JP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事情により変更する場合があります</a:t>
                </a:r>
                <a:r>
                  <a:rPr lang="en-US" altLang="ja-JP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72" name="Google Shape;101;p1">
                <a:extLst>
                  <a:ext uri="{FF2B5EF4-FFF2-40B4-BE49-F238E27FC236}">
                    <a16:creationId xmlns:a16="http://schemas.microsoft.com/office/drawing/2014/main" id="{2ACAC59F-2872-023F-2177-91DB51D4577B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68384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3" name="グループ化 272">
              <a:extLst>
                <a:ext uri="{FF2B5EF4-FFF2-40B4-BE49-F238E27FC236}">
                  <a16:creationId xmlns:a16="http://schemas.microsoft.com/office/drawing/2014/main" id="{EF2638E1-2276-0DD7-6247-DC38D442604F}"/>
                </a:ext>
              </a:extLst>
            </p:cNvPr>
            <p:cNvGrpSpPr/>
            <p:nvPr/>
          </p:nvGrpSpPr>
          <p:grpSpPr>
            <a:xfrm>
              <a:off x="7427001" y="1422085"/>
              <a:ext cx="2107901" cy="276907"/>
              <a:chOff x="505494" y="3070165"/>
              <a:chExt cx="2107901" cy="276907"/>
            </a:xfrm>
          </p:grpSpPr>
          <p:sp>
            <p:nvSpPr>
              <p:cNvPr id="274" name="Google Shape;26;p1">
                <a:extLst>
                  <a:ext uri="{FF2B5EF4-FFF2-40B4-BE49-F238E27FC236}">
                    <a16:creationId xmlns:a16="http://schemas.microsoft.com/office/drawing/2014/main" id="{7BBBE7BC-EEDE-0CE4-A3AE-38927AE960A9}"/>
                  </a:ext>
                </a:extLst>
              </p:cNvPr>
              <p:cNvSpPr txBox="1"/>
              <p:nvPr/>
            </p:nvSpPr>
            <p:spPr>
              <a:xfrm>
                <a:off x="753778" y="3083394"/>
                <a:ext cx="1859617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和の輪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本郷町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丁目迄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75" name="Google Shape;102;p1">
                <a:extLst>
                  <a:ext uri="{FF2B5EF4-FFF2-40B4-BE49-F238E27FC236}">
                    <a16:creationId xmlns:a16="http://schemas.microsoft.com/office/drawing/2014/main" id="{882E2A2F-7216-EE6B-D654-3CDE0EBBBB89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70165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6" name="グループ化 275">
              <a:extLst>
                <a:ext uri="{FF2B5EF4-FFF2-40B4-BE49-F238E27FC236}">
                  <a16:creationId xmlns:a16="http://schemas.microsoft.com/office/drawing/2014/main" id="{08E43002-E42F-E905-480E-0C5AB6F23DE0}"/>
                </a:ext>
              </a:extLst>
            </p:cNvPr>
            <p:cNvGrpSpPr/>
            <p:nvPr/>
          </p:nvGrpSpPr>
          <p:grpSpPr>
            <a:xfrm>
              <a:off x="7431677" y="1979716"/>
              <a:ext cx="2167972" cy="276907"/>
              <a:chOff x="510170" y="3627796"/>
              <a:chExt cx="2167972" cy="276907"/>
            </a:xfrm>
          </p:grpSpPr>
          <p:pic>
            <p:nvPicPr>
              <p:cNvPr id="277" name="Google Shape;100;p1">
                <a:extLst>
                  <a:ext uri="{FF2B5EF4-FFF2-40B4-BE49-F238E27FC236}">
                    <a16:creationId xmlns:a16="http://schemas.microsoft.com/office/drawing/2014/main" id="{36307643-0EAE-4726-7673-EC0B2D712A03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62779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8" name="Google Shape;160;p2">
                <a:extLst>
                  <a:ext uri="{FF2B5EF4-FFF2-40B4-BE49-F238E27FC236}">
                    <a16:creationId xmlns:a16="http://schemas.microsoft.com/office/drawing/2014/main" id="{949D6492-7C00-54A0-E79E-97601912F2B1}"/>
                  </a:ext>
                </a:extLst>
              </p:cNvPr>
              <p:cNvSpPr txBox="1"/>
              <p:nvPr/>
            </p:nvSpPr>
            <p:spPr>
              <a:xfrm>
                <a:off x="772110" y="3663869"/>
                <a:ext cx="1906032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・こ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ども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：各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00円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pic>
          <p:nvPicPr>
            <p:cNvPr id="4" name="Google Shape;207;p2">
              <a:extLst>
                <a:ext uri="{FF2B5EF4-FFF2-40B4-BE49-F238E27FC236}">
                  <a16:creationId xmlns:a16="http://schemas.microsoft.com/office/drawing/2014/main" id="{5CE36BB6-60DD-E919-4166-2D59AB4D5379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9505445" y="1581933"/>
              <a:ext cx="412770" cy="297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11;p2">
              <a:extLst>
                <a:ext uri="{FF2B5EF4-FFF2-40B4-BE49-F238E27FC236}">
                  <a16:creationId xmlns:a16="http://schemas.microsoft.com/office/drawing/2014/main" id="{CC0D947D-3497-C36A-9E01-89CB180D4D43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12205" r="50253"/>
            <a:stretch/>
          </p:blipFill>
          <p:spPr>
            <a:xfrm rot="777967">
              <a:off x="9909364" y="1297712"/>
              <a:ext cx="295065" cy="336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61;p1">
              <a:extLst>
                <a:ext uri="{FF2B5EF4-FFF2-40B4-BE49-F238E27FC236}">
                  <a16:creationId xmlns:a16="http://schemas.microsoft.com/office/drawing/2014/main" id="{7C7F6878-EF73-4CE3-25A7-2C86D1E352DD}"/>
                </a:ext>
              </a:extLst>
            </p:cNvPr>
            <p:cNvSpPr txBox="1"/>
            <p:nvPr/>
          </p:nvSpPr>
          <p:spPr>
            <a:xfrm>
              <a:off x="7426831" y="1098377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和の輪子ども食堂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26" name="Google Shape;60;p1">
              <a:extLst>
                <a:ext uri="{FF2B5EF4-FFF2-40B4-BE49-F238E27FC236}">
                  <a16:creationId xmlns:a16="http://schemas.microsoft.com/office/drawing/2014/main" id="{16BD4112-116F-5599-0F4C-2656D1EA1B26}"/>
                </a:ext>
              </a:extLst>
            </p:cNvPr>
            <p:cNvSpPr txBox="1"/>
            <p:nvPr/>
          </p:nvSpPr>
          <p:spPr>
            <a:xfrm>
              <a:off x="6945850" y="1054101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ja-JP" altLang="en-US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５</a:t>
              </a:r>
              <a:endParaRPr sz="1475" dirty="0"/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CE6BE518-A491-B7C1-BF61-F738FB42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693120" y="1951286"/>
              <a:ext cx="555137" cy="555137"/>
            </a:xfrm>
            <a:prstGeom prst="rect">
              <a:avLst/>
            </a:prstGeom>
          </p:spPr>
        </p:pic>
      </p:grp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13C97357-5ABA-B1EC-B7DF-E07B49F3A5A7}"/>
              </a:ext>
            </a:extLst>
          </p:cNvPr>
          <p:cNvGrpSpPr/>
          <p:nvPr/>
        </p:nvGrpSpPr>
        <p:grpSpPr>
          <a:xfrm>
            <a:off x="-5802" y="5922330"/>
            <a:ext cx="3364706" cy="1570174"/>
            <a:chOff x="3547117" y="5875628"/>
            <a:chExt cx="3364706" cy="1570174"/>
          </a:xfrm>
        </p:grpSpPr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D4D1C520-1D2B-6CCC-79AF-9D053C23D9FB}"/>
                </a:ext>
              </a:extLst>
            </p:cNvPr>
            <p:cNvGrpSpPr/>
            <p:nvPr/>
          </p:nvGrpSpPr>
          <p:grpSpPr>
            <a:xfrm>
              <a:off x="3587415" y="5875628"/>
              <a:ext cx="3324408" cy="1570090"/>
              <a:chOff x="90718" y="2982492"/>
              <a:chExt cx="3324408" cy="1570090"/>
            </a:xfrm>
          </p:grpSpPr>
          <p:sp>
            <p:nvSpPr>
              <p:cNvPr id="168" name="Google Shape;25;p1">
                <a:extLst>
                  <a:ext uri="{FF2B5EF4-FFF2-40B4-BE49-F238E27FC236}">
                    <a16:creationId xmlns:a16="http://schemas.microsoft.com/office/drawing/2014/main" id="{B6466D97-BA38-E402-2744-9BB3D04C51E5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44527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9" name="Google Shape;58;p1">
                <a:extLst>
                  <a:ext uri="{FF2B5EF4-FFF2-40B4-BE49-F238E27FC236}">
                    <a16:creationId xmlns:a16="http://schemas.microsoft.com/office/drawing/2014/main" id="{A124B008-4E40-7390-6CF8-9771233C992F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80;p1">
                <a:extLst>
                  <a:ext uri="{FF2B5EF4-FFF2-40B4-BE49-F238E27FC236}">
                    <a16:creationId xmlns:a16="http://schemas.microsoft.com/office/drawing/2014/main" id="{28B48A63-E380-844C-8BE3-0B002D8B4539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グループ化 278">
              <a:extLst>
                <a:ext uri="{FF2B5EF4-FFF2-40B4-BE49-F238E27FC236}">
                  <a16:creationId xmlns:a16="http://schemas.microsoft.com/office/drawing/2014/main" id="{0E9E7892-3617-C49E-F976-F37032C2F875}"/>
                </a:ext>
              </a:extLst>
            </p:cNvPr>
            <p:cNvGrpSpPr/>
            <p:nvPr/>
          </p:nvGrpSpPr>
          <p:grpSpPr>
            <a:xfrm>
              <a:off x="4064649" y="7070992"/>
              <a:ext cx="1908168" cy="356693"/>
              <a:chOff x="406549" y="4840706"/>
              <a:chExt cx="1908168" cy="356693"/>
            </a:xfrm>
          </p:grpSpPr>
          <p:sp>
            <p:nvSpPr>
              <p:cNvPr id="280" name="Google Shape;29;p1">
                <a:extLst>
                  <a:ext uri="{FF2B5EF4-FFF2-40B4-BE49-F238E27FC236}">
                    <a16:creationId xmlns:a16="http://schemas.microsoft.com/office/drawing/2014/main" id="{59E0A008-C865-BA5F-41D5-4DB1EFE4526C}"/>
                  </a:ext>
                </a:extLst>
              </p:cNvPr>
              <p:cNvSpPr txBox="1"/>
              <p:nvPr/>
            </p:nvSpPr>
            <p:spPr>
              <a:xfrm>
                <a:off x="670085" y="4840706"/>
                <a:ext cx="1644632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090-3968-9211</a:t>
                </a: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yamanoue.taiyou@gmail.com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81" name="Google Shape;99;p1">
                <a:extLst>
                  <a:ext uri="{FF2B5EF4-FFF2-40B4-BE49-F238E27FC236}">
                    <a16:creationId xmlns:a16="http://schemas.microsoft.com/office/drawing/2014/main" id="{74698310-184A-45DE-D1F1-2FA160669849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8072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A6B6749F-0FDE-C82E-9833-400881D0AE2C}"/>
                </a:ext>
              </a:extLst>
            </p:cNvPr>
            <p:cNvGrpSpPr/>
            <p:nvPr/>
          </p:nvGrpSpPr>
          <p:grpSpPr>
            <a:xfrm>
              <a:off x="4062744" y="6576288"/>
              <a:ext cx="2307229" cy="356693"/>
              <a:chOff x="508257" y="3350779"/>
              <a:chExt cx="2307229" cy="356693"/>
            </a:xfrm>
          </p:grpSpPr>
          <p:sp>
            <p:nvSpPr>
              <p:cNvPr id="283" name="Google Shape;27;p1">
                <a:extLst>
                  <a:ext uri="{FF2B5EF4-FFF2-40B4-BE49-F238E27FC236}">
                    <a16:creationId xmlns:a16="http://schemas.microsoft.com/office/drawing/2014/main" id="{365FA081-38E8-0D45-5D25-A8FCEF6F3E7B}"/>
                  </a:ext>
                </a:extLst>
              </p:cNvPr>
              <p:cNvSpPr txBox="1"/>
              <p:nvPr/>
            </p:nvSpPr>
            <p:spPr>
              <a:xfrm>
                <a:off x="777281" y="3350779"/>
                <a:ext cx="2038205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毎月第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３もしくは第４土曜日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or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日曜日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 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11:30-13:30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84" name="Google Shape;101;p1">
                <a:extLst>
                  <a:ext uri="{FF2B5EF4-FFF2-40B4-BE49-F238E27FC236}">
                    <a16:creationId xmlns:a16="http://schemas.microsoft.com/office/drawing/2014/main" id="{9A465A63-E6BB-EA5E-0E1C-6271A9C083ED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68384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9E5945D4-23FC-5C29-27B4-3817CA9F7BCD}"/>
                </a:ext>
              </a:extLst>
            </p:cNvPr>
            <p:cNvGrpSpPr/>
            <p:nvPr/>
          </p:nvGrpSpPr>
          <p:grpSpPr>
            <a:xfrm>
              <a:off x="4059981" y="6273587"/>
              <a:ext cx="2119681" cy="370662"/>
              <a:chOff x="505494" y="3048078"/>
              <a:chExt cx="2119681" cy="370662"/>
            </a:xfrm>
          </p:grpSpPr>
          <p:sp>
            <p:nvSpPr>
              <p:cNvPr id="286" name="Google Shape;26;p1">
                <a:extLst>
                  <a:ext uri="{FF2B5EF4-FFF2-40B4-BE49-F238E27FC236}">
                    <a16:creationId xmlns:a16="http://schemas.microsoft.com/office/drawing/2014/main" id="{6416639F-17F4-7FBC-8FB6-D600C537AAFF}"/>
                  </a:ext>
                </a:extLst>
              </p:cNvPr>
              <p:cNvSpPr txBox="1"/>
              <p:nvPr/>
            </p:nvSpPr>
            <p:spPr>
              <a:xfrm>
                <a:off x="765558" y="3048078"/>
                <a:ext cx="1859617" cy="37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山之上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交流センタ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ー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山之上町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3457-1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87" name="Google Shape;102;p1">
                <a:extLst>
                  <a:ext uri="{FF2B5EF4-FFF2-40B4-BE49-F238E27FC236}">
                    <a16:creationId xmlns:a16="http://schemas.microsoft.com/office/drawing/2014/main" id="{40E9EABF-6892-7798-91EF-07D958577AD0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70165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8" name="グループ化 287">
              <a:extLst>
                <a:ext uri="{FF2B5EF4-FFF2-40B4-BE49-F238E27FC236}">
                  <a16:creationId xmlns:a16="http://schemas.microsoft.com/office/drawing/2014/main" id="{8B48963E-7F03-9AEB-6AD4-227792CD059A}"/>
                </a:ext>
              </a:extLst>
            </p:cNvPr>
            <p:cNvGrpSpPr/>
            <p:nvPr/>
          </p:nvGrpSpPr>
          <p:grpSpPr>
            <a:xfrm>
              <a:off x="4064657" y="6853305"/>
              <a:ext cx="2167972" cy="276907"/>
              <a:chOff x="510170" y="3627796"/>
              <a:chExt cx="2167972" cy="276907"/>
            </a:xfrm>
          </p:grpSpPr>
          <p:pic>
            <p:nvPicPr>
              <p:cNvPr id="289" name="Google Shape;100;p1">
                <a:extLst>
                  <a:ext uri="{FF2B5EF4-FFF2-40B4-BE49-F238E27FC236}">
                    <a16:creationId xmlns:a16="http://schemas.microsoft.com/office/drawing/2014/main" id="{B05921DF-2DD6-7693-AD68-5FED3644F4AC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62779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0" name="Google Shape;160;p2">
                <a:extLst>
                  <a:ext uri="{FF2B5EF4-FFF2-40B4-BE49-F238E27FC236}">
                    <a16:creationId xmlns:a16="http://schemas.microsoft.com/office/drawing/2014/main" id="{556C6C38-0E1A-61C0-D5B7-E3DC5D0C0FB5}"/>
                  </a:ext>
                </a:extLst>
              </p:cNvPr>
              <p:cNvSpPr txBox="1"/>
              <p:nvPr/>
            </p:nvSpPr>
            <p:spPr>
              <a:xfrm>
                <a:off x="772110" y="3663869"/>
                <a:ext cx="1906032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200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　こ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ども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：無料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sp>
          <p:nvSpPr>
            <p:cNvPr id="23" name="Google Shape;61;p1">
              <a:extLst>
                <a:ext uri="{FF2B5EF4-FFF2-40B4-BE49-F238E27FC236}">
                  <a16:creationId xmlns:a16="http://schemas.microsoft.com/office/drawing/2014/main" id="{EDA58003-5625-D546-7A68-1BFA925474FF}"/>
                </a:ext>
              </a:extLst>
            </p:cNvPr>
            <p:cNvSpPr txBox="1"/>
            <p:nvPr/>
          </p:nvSpPr>
          <p:spPr>
            <a:xfrm>
              <a:off x="4097156" y="5982058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こども食堂太陽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27" name="Google Shape;60;p1">
              <a:extLst>
                <a:ext uri="{FF2B5EF4-FFF2-40B4-BE49-F238E27FC236}">
                  <a16:creationId xmlns:a16="http://schemas.microsoft.com/office/drawing/2014/main" id="{5B9BDE55-4308-452A-4BEE-82A677C3A7FB}"/>
                </a:ext>
              </a:extLst>
            </p:cNvPr>
            <p:cNvSpPr txBox="1"/>
            <p:nvPr/>
          </p:nvSpPr>
          <p:spPr>
            <a:xfrm>
              <a:off x="3547117" y="5907524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ja-JP" altLang="en-US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４</a:t>
              </a:r>
              <a:endParaRPr sz="1475" dirty="0"/>
            </a:p>
          </p:txBody>
        </p:sp>
        <p:pic>
          <p:nvPicPr>
            <p:cNvPr id="136" name="Google Shape;136;p1">
              <a:extLst>
                <a:ext uri="{FF2B5EF4-FFF2-40B4-BE49-F238E27FC236}">
                  <a16:creationId xmlns:a16="http://schemas.microsoft.com/office/drawing/2014/main" id="{CF78B47D-089F-DA2B-516B-BA0438159468}"/>
                </a:ext>
              </a:extLst>
            </p:cNvPr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6114961" y="6134309"/>
              <a:ext cx="468618" cy="755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図 237">
              <a:extLst>
                <a:ext uri="{FF2B5EF4-FFF2-40B4-BE49-F238E27FC236}">
                  <a16:creationId xmlns:a16="http://schemas.microsoft.com/office/drawing/2014/main" id="{54E2312A-BC80-C6F8-8A95-5A4C0199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52619" y="6899132"/>
              <a:ext cx="546670" cy="546670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C961005D-08C0-40F3-2096-3939FDFF509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23628" y="3599425"/>
            <a:ext cx="533520" cy="533520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226A219-0D95-5813-A2EB-AE69549A0E20}"/>
              </a:ext>
            </a:extLst>
          </p:cNvPr>
          <p:cNvGrpSpPr/>
          <p:nvPr/>
        </p:nvGrpSpPr>
        <p:grpSpPr>
          <a:xfrm>
            <a:off x="3410762" y="1177970"/>
            <a:ext cx="3533624" cy="3149566"/>
            <a:chOff x="3410762" y="1177970"/>
            <a:chExt cx="3533624" cy="3149566"/>
          </a:xfrm>
        </p:grpSpPr>
        <p:pic>
          <p:nvPicPr>
            <p:cNvPr id="229" name="Google Shape;17;p1">
              <a:extLst>
                <a:ext uri="{FF2B5EF4-FFF2-40B4-BE49-F238E27FC236}">
                  <a16:creationId xmlns:a16="http://schemas.microsoft.com/office/drawing/2014/main" id="{B23D42EC-5411-B3B4-F46E-FBA6AFDCFDDF}"/>
                </a:ext>
              </a:extLst>
            </p:cNvPr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3410762" y="1177970"/>
              <a:ext cx="3501119" cy="3149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87;p1">
              <a:extLst>
                <a:ext uri="{FF2B5EF4-FFF2-40B4-BE49-F238E27FC236}">
                  <a16:creationId xmlns:a16="http://schemas.microsoft.com/office/drawing/2014/main" id="{2CE3D5C8-C442-5595-B45A-290A9213C475}"/>
                </a:ext>
              </a:extLst>
            </p:cNvPr>
            <p:cNvSpPr txBox="1"/>
            <p:nvPr/>
          </p:nvSpPr>
          <p:spPr>
            <a:xfrm>
              <a:off x="3857291" y="1312507"/>
              <a:ext cx="2768559" cy="583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lnSpc>
                  <a:spcPct val="150000"/>
                </a:lnSpc>
                <a:buSzPts val="900"/>
              </a:pPr>
              <a:r>
                <a:rPr lang="en-US" sz="1054" b="1" dirty="0" err="1">
                  <a:solidFill>
                    <a:srgbClr val="737D97"/>
                  </a:solidFill>
                </a:rPr>
                <a:t>美濃加茂市社会福祉協議会が支援している</a:t>
              </a:r>
              <a:endParaRPr sz="1054" b="1" dirty="0">
                <a:solidFill>
                  <a:srgbClr val="737D97"/>
                </a:solidFill>
              </a:endParaRPr>
            </a:p>
            <a:p>
              <a:pPr algn="ctr">
                <a:lnSpc>
                  <a:spcPct val="150000"/>
                </a:lnSpc>
                <a:buSzPts val="900"/>
              </a:pPr>
              <a:r>
                <a:rPr lang="en-US" sz="1054" b="1" dirty="0" err="1">
                  <a:solidFill>
                    <a:srgbClr val="737D97"/>
                  </a:solidFill>
                </a:rPr>
                <a:t>子ども食堂を紹介しています</a:t>
              </a:r>
              <a:endParaRPr sz="1054" b="1" dirty="0">
                <a:solidFill>
                  <a:srgbClr val="737D97"/>
                </a:solidFill>
              </a:endParaRPr>
            </a:p>
          </p:txBody>
        </p:sp>
        <p:grpSp>
          <p:nvGrpSpPr>
            <p:cNvPr id="239" name="グループ化 238">
              <a:extLst>
                <a:ext uri="{FF2B5EF4-FFF2-40B4-BE49-F238E27FC236}">
                  <a16:creationId xmlns:a16="http://schemas.microsoft.com/office/drawing/2014/main" id="{5A42F82F-2272-BE81-AD50-14529CB7998D}"/>
                </a:ext>
              </a:extLst>
            </p:cNvPr>
            <p:cNvGrpSpPr/>
            <p:nvPr/>
          </p:nvGrpSpPr>
          <p:grpSpPr>
            <a:xfrm>
              <a:off x="4538256" y="3064996"/>
              <a:ext cx="405309" cy="394976"/>
              <a:chOff x="4413488" y="3551535"/>
              <a:chExt cx="405309" cy="394976"/>
            </a:xfrm>
          </p:grpSpPr>
          <p:pic>
            <p:nvPicPr>
              <p:cNvPr id="240" name="Google Shape;91;p1">
                <a:extLst>
                  <a:ext uri="{FF2B5EF4-FFF2-40B4-BE49-F238E27FC236}">
                    <a16:creationId xmlns:a16="http://schemas.microsoft.com/office/drawing/2014/main" id="{2A3F5123-9690-FA18-C8FF-A87543CD9047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4511066" y="3573768"/>
                <a:ext cx="223646" cy="3727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1" name="Google Shape;92;p1">
                <a:extLst>
                  <a:ext uri="{FF2B5EF4-FFF2-40B4-BE49-F238E27FC236}">
                    <a16:creationId xmlns:a16="http://schemas.microsoft.com/office/drawing/2014/main" id="{CB42DBAC-9706-F00D-5871-480EF4647C6E}"/>
                  </a:ext>
                </a:extLst>
              </p:cNvPr>
              <p:cNvSpPr txBox="1"/>
              <p:nvPr/>
            </p:nvSpPr>
            <p:spPr>
              <a:xfrm>
                <a:off x="4413488" y="3551535"/>
                <a:ext cx="405309" cy="25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 algn="ctr">
                  <a:buSzPts val="1000"/>
                </a:pPr>
                <a:r>
                  <a:rPr lang="en-US" altLang="ja-JP" sz="1054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75" dirty="0"/>
              </a:p>
            </p:txBody>
          </p:sp>
        </p:grpSp>
        <p:grpSp>
          <p:nvGrpSpPr>
            <p:cNvPr id="242" name="グループ化 241">
              <a:extLst>
                <a:ext uri="{FF2B5EF4-FFF2-40B4-BE49-F238E27FC236}">
                  <a16:creationId xmlns:a16="http://schemas.microsoft.com/office/drawing/2014/main" id="{523E69E8-45C0-36E8-FF81-40A1FA52F1B5}"/>
                </a:ext>
              </a:extLst>
            </p:cNvPr>
            <p:cNvGrpSpPr/>
            <p:nvPr/>
          </p:nvGrpSpPr>
          <p:grpSpPr>
            <a:xfrm>
              <a:off x="3816938" y="3031779"/>
              <a:ext cx="405309" cy="394976"/>
              <a:chOff x="3934748" y="3912512"/>
              <a:chExt cx="405309" cy="394976"/>
            </a:xfrm>
          </p:grpSpPr>
          <p:pic>
            <p:nvPicPr>
              <p:cNvPr id="35" name="Google Shape;93;p1">
                <a:extLst>
                  <a:ext uri="{FF2B5EF4-FFF2-40B4-BE49-F238E27FC236}">
                    <a16:creationId xmlns:a16="http://schemas.microsoft.com/office/drawing/2014/main" id="{7E0A897C-FD91-ED37-FC11-5ADBE4B2BA11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4032326" y="3934745"/>
                <a:ext cx="223646" cy="3727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Google Shape;94;p1">
                <a:extLst>
                  <a:ext uri="{FF2B5EF4-FFF2-40B4-BE49-F238E27FC236}">
                    <a16:creationId xmlns:a16="http://schemas.microsoft.com/office/drawing/2014/main" id="{3223AFF3-8CE5-7E83-8FE1-FFB3BB5521D2}"/>
                  </a:ext>
                </a:extLst>
              </p:cNvPr>
              <p:cNvSpPr txBox="1"/>
              <p:nvPr/>
            </p:nvSpPr>
            <p:spPr>
              <a:xfrm>
                <a:off x="3934748" y="3912512"/>
                <a:ext cx="405309" cy="268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 algn="ctr">
                  <a:buSzPts val="1000"/>
                </a:pPr>
                <a:r>
                  <a:rPr lang="en-US" sz="1054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75" dirty="0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632DD5DC-D4B7-FF39-E04B-F6AB21197AB0}"/>
                </a:ext>
              </a:extLst>
            </p:cNvPr>
            <p:cNvGrpSpPr/>
            <p:nvPr/>
          </p:nvGrpSpPr>
          <p:grpSpPr>
            <a:xfrm>
              <a:off x="5950246" y="3549452"/>
              <a:ext cx="405309" cy="385340"/>
              <a:chOff x="6139536" y="4233048"/>
              <a:chExt cx="405309" cy="385340"/>
            </a:xfrm>
          </p:grpSpPr>
          <p:pic>
            <p:nvPicPr>
              <p:cNvPr id="64" name="Google Shape;95;p1">
                <a:extLst>
                  <a:ext uri="{FF2B5EF4-FFF2-40B4-BE49-F238E27FC236}">
                    <a16:creationId xmlns:a16="http://schemas.microsoft.com/office/drawing/2014/main" id="{0CFC16B6-3BEB-5FEF-7A17-CEF577292690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 rot="10800000">
                <a:off x="6230362" y="4233048"/>
                <a:ext cx="223646" cy="3727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" name="Google Shape;96;p1">
                <a:extLst>
                  <a:ext uri="{FF2B5EF4-FFF2-40B4-BE49-F238E27FC236}">
                    <a16:creationId xmlns:a16="http://schemas.microsoft.com/office/drawing/2014/main" id="{68AB9524-1A32-03FA-8192-21153B5CCF53}"/>
                  </a:ext>
                </a:extLst>
              </p:cNvPr>
              <p:cNvSpPr txBox="1"/>
              <p:nvPr/>
            </p:nvSpPr>
            <p:spPr>
              <a:xfrm>
                <a:off x="6139536" y="4358901"/>
                <a:ext cx="405309" cy="25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 algn="ctr">
                  <a:buSzPts val="1000"/>
                </a:pPr>
                <a:r>
                  <a:rPr lang="en-US" altLang="ja-JP" sz="1054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75" dirty="0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0A6BF3DA-FC88-576A-25A3-A55CF17B3C8D}"/>
                </a:ext>
              </a:extLst>
            </p:cNvPr>
            <p:cNvGrpSpPr/>
            <p:nvPr/>
          </p:nvGrpSpPr>
          <p:grpSpPr>
            <a:xfrm>
              <a:off x="5631722" y="3110836"/>
              <a:ext cx="458085" cy="259487"/>
              <a:chOff x="5681428" y="3525840"/>
              <a:chExt cx="458085" cy="259487"/>
            </a:xfrm>
          </p:grpSpPr>
          <p:pic>
            <p:nvPicPr>
              <p:cNvPr id="68" name="Google Shape;97;p1">
                <a:extLst>
                  <a:ext uri="{FF2B5EF4-FFF2-40B4-BE49-F238E27FC236}">
                    <a16:creationId xmlns:a16="http://schemas.microsoft.com/office/drawing/2014/main" id="{ABBC8977-E7A8-F12C-1DA7-5F4F25DE80BE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 rot="5400000">
                <a:off x="5755977" y="3472776"/>
                <a:ext cx="223646" cy="3727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98;p1">
                <a:extLst>
                  <a:ext uri="{FF2B5EF4-FFF2-40B4-BE49-F238E27FC236}">
                    <a16:creationId xmlns:a16="http://schemas.microsoft.com/office/drawing/2014/main" id="{8B306D9C-F43E-0F6A-96A6-7790FCD034FD}"/>
                  </a:ext>
                </a:extLst>
              </p:cNvPr>
              <p:cNvSpPr txBox="1"/>
              <p:nvPr/>
            </p:nvSpPr>
            <p:spPr>
              <a:xfrm>
                <a:off x="5734204" y="3525840"/>
                <a:ext cx="405309" cy="25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 algn="ctr">
                  <a:buSzPts val="1000"/>
                </a:pPr>
                <a:r>
                  <a:rPr lang="en-US" altLang="ja-JP" sz="1054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75" dirty="0"/>
              </a:p>
            </p:txBody>
          </p:sp>
        </p:grpSp>
        <p:pic>
          <p:nvPicPr>
            <p:cNvPr id="71" name="Google Shape;125;p1">
              <a:extLst>
                <a:ext uri="{FF2B5EF4-FFF2-40B4-BE49-F238E27FC236}">
                  <a16:creationId xmlns:a16="http://schemas.microsoft.com/office/drawing/2014/main" id="{AC4437ED-D4B5-DFA9-49A7-A06E348F9CFD}"/>
                </a:ext>
              </a:extLst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494657" y="1684737"/>
              <a:ext cx="449729" cy="44972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798C274C-BE7B-46CE-16CF-754AEB1142C8}"/>
                </a:ext>
              </a:extLst>
            </p:cNvPr>
            <p:cNvGrpSpPr/>
            <p:nvPr/>
          </p:nvGrpSpPr>
          <p:grpSpPr>
            <a:xfrm>
              <a:off x="4898270" y="2804488"/>
              <a:ext cx="405309" cy="355513"/>
              <a:chOff x="4938046" y="3582777"/>
              <a:chExt cx="405309" cy="355513"/>
            </a:xfrm>
          </p:grpSpPr>
          <p:pic>
            <p:nvPicPr>
              <p:cNvPr id="73" name="Google Shape;91;p1">
                <a:extLst>
                  <a:ext uri="{FF2B5EF4-FFF2-40B4-BE49-F238E27FC236}">
                    <a16:creationId xmlns:a16="http://schemas.microsoft.com/office/drawing/2014/main" id="{99550982-F22D-AADD-CF21-9732DD556CC0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5033275" y="3609730"/>
                <a:ext cx="214973" cy="328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92;p1">
                <a:extLst>
                  <a:ext uri="{FF2B5EF4-FFF2-40B4-BE49-F238E27FC236}">
                    <a16:creationId xmlns:a16="http://schemas.microsoft.com/office/drawing/2014/main" id="{50F23C7C-9A8E-355C-E137-E686239A29BD}"/>
                  </a:ext>
                </a:extLst>
              </p:cNvPr>
              <p:cNvSpPr txBox="1"/>
              <p:nvPr/>
            </p:nvSpPr>
            <p:spPr>
              <a:xfrm>
                <a:off x="4938046" y="3582777"/>
                <a:ext cx="405309" cy="25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 algn="ctr">
                  <a:buSzPts val="1000"/>
                </a:pPr>
                <a:r>
                  <a:rPr lang="en-US" altLang="ja-JP" sz="1054" b="1" dirty="0">
                    <a:solidFill>
                      <a:schemeClr val="lt1"/>
                    </a:solidFill>
                    <a:latin typeface="Calibri"/>
                    <a:cs typeface="Calibri"/>
                    <a:sym typeface="Calibri"/>
                  </a:rPr>
                  <a:t>6</a:t>
                </a:r>
                <a:endParaRPr sz="1475" dirty="0"/>
              </a:p>
            </p:txBody>
          </p:sp>
        </p:grpSp>
      </p:grpSp>
      <p:grpSp>
        <p:nvGrpSpPr>
          <p:cNvPr id="301" name="グループ化 300">
            <a:extLst>
              <a:ext uri="{FF2B5EF4-FFF2-40B4-BE49-F238E27FC236}">
                <a16:creationId xmlns:a16="http://schemas.microsoft.com/office/drawing/2014/main" id="{29ECB1DF-C0FE-4F84-8A27-0DCFA12F4589}"/>
              </a:ext>
            </a:extLst>
          </p:cNvPr>
          <p:cNvGrpSpPr/>
          <p:nvPr/>
        </p:nvGrpSpPr>
        <p:grpSpPr>
          <a:xfrm>
            <a:off x="6996941" y="4227238"/>
            <a:ext cx="3357518" cy="1570090"/>
            <a:chOff x="3519148" y="5905059"/>
            <a:chExt cx="3357518" cy="1570090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E8E3A199-2DBC-4196-ECC8-7F7983E90D65}"/>
                </a:ext>
              </a:extLst>
            </p:cNvPr>
            <p:cNvGrpSpPr/>
            <p:nvPr/>
          </p:nvGrpSpPr>
          <p:grpSpPr>
            <a:xfrm>
              <a:off x="3552258" y="5905059"/>
              <a:ext cx="3324408" cy="1570090"/>
              <a:chOff x="90718" y="2982492"/>
              <a:chExt cx="3324408" cy="1570090"/>
            </a:xfrm>
          </p:grpSpPr>
          <p:sp>
            <p:nvSpPr>
              <p:cNvPr id="77" name="Google Shape;25;p1">
                <a:extLst>
                  <a:ext uri="{FF2B5EF4-FFF2-40B4-BE49-F238E27FC236}">
                    <a16:creationId xmlns:a16="http://schemas.microsoft.com/office/drawing/2014/main" id="{96635623-BE01-D19B-64BA-3C028CFD7436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44527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58;p1">
                <a:extLst>
                  <a:ext uri="{FF2B5EF4-FFF2-40B4-BE49-F238E27FC236}">
                    <a16:creationId xmlns:a16="http://schemas.microsoft.com/office/drawing/2014/main" id="{336B066B-6BF6-122A-E56A-C72B81173E69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Google Shape;80;p1">
                <a:extLst>
                  <a:ext uri="{FF2B5EF4-FFF2-40B4-BE49-F238E27FC236}">
                    <a16:creationId xmlns:a16="http://schemas.microsoft.com/office/drawing/2014/main" id="{624E1BA2-BE51-9D1C-B060-DE592610572E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45466CB6-6958-2A4E-82FE-3EE2991930B8}"/>
                </a:ext>
              </a:extLst>
            </p:cNvPr>
            <p:cNvGrpSpPr/>
            <p:nvPr/>
          </p:nvGrpSpPr>
          <p:grpSpPr>
            <a:xfrm>
              <a:off x="4029492" y="7140438"/>
              <a:ext cx="2128968" cy="276907"/>
              <a:chOff x="406549" y="4880721"/>
              <a:chExt cx="2128968" cy="276907"/>
            </a:xfrm>
          </p:grpSpPr>
          <p:sp>
            <p:nvSpPr>
              <p:cNvPr id="81" name="Google Shape;29;p1">
                <a:extLst>
                  <a:ext uri="{FF2B5EF4-FFF2-40B4-BE49-F238E27FC236}">
                    <a16:creationId xmlns:a16="http://schemas.microsoft.com/office/drawing/2014/main" id="{80D7A531-E51A-549A-91DB-73327BA05045}"/>
                  </a:ext>
                </a:extLst>
              </p:cNvPr>
              <p:cNvSpPr txBox="1"/>
              <p:nvPr/>
            </p:nvSpPr>
            <p:spPr>
              <a:xfrm>
                <a:off x="685369" y="4894451"/>
                <a:ext cx="1850148" cy="235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9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ｍ</a:t>
                </a:r>
                <a:r>
                  <a:rPr lang="en-US" sz="9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iwa.minnashokudou@gmail.com</a:t>
                </a:r>
                <a:endParaRPr sz="9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83" name="Google Shape;99;p1">
                <a:extLst>
                  <a:ext uri="{FF2B5EF4-FFF2-40B4-BE49-F238E27FC236}">
                    <a16:creationId xmlns:a16="http://schemas.microsoft.com/office/drawing/2014/main" id="{BDE275E7-A3C5-8009-B615-43E577843C6A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8072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B02F73B8-DDE5-BA92-A51F-FF5C530AB5D2}"/>
                </a:ext>
              </a:extLst>
            </p:cNvPr>
            <p:cNvGrpSpPr/>
            <p:nvPr/>
          </p:nvGrpSpPr>
          <p:grpSpPr>
            <a:xfrm>
              <a:off x="4027587" y="6605719"/>
              <a:ext cx="2462266" cy="356693"/>
              <a:chOff x="508257" y="3350779"/>
              <a:chExt cx="2462266" cy="356693"/>
            </a:xfrm>
          </p:grpSpPr>
          <p:sp>
            <p:nvSpPr>
              <p:cNvPr id="291" name="Google Shape;27;p1">
                <a:extLst>
                  <a:ext uri="{FF2B5EF4-FFF2-40B4-BE49-F238E27FC236}">
                    <a16:creationId xmlns:a16="http://schemas.microsoft.com/office/drawing/2014/main" id="{789FED2A-2A55-2B33-5603-3209214AA4D5}"/>
                  </a:ext>
                </a:extLst>
              </p:cNvPr>
              <p:cNvSpPr txBox="1"/>
              <p:nvPr/>
            </p:nvSpPr>
            <p:spPr>
              <a:xfrm>
                <a:off x="777280" y="3350779"/>
                <a:ext cx="2193243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毎月第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4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金曜日 1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6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0-1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9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</a:t>
                </a:r>
              </a:p>
              <a:p>
                <a:pPr>
                  <a:buSzPts val="800"/>
                </a:pPr>
                <a:r>
                  <a:rPr lang="en-US" altLang="ja-JP" sz="843" u="sng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※</a:t>
                </a:r>
                <a:r>
                  <a:rPr lang="ja-JP" altLang="en-US" sz="843" u="sng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三和町在住・出身・在学・在勤のみ）</a:t>
                </a:r>
                <a:endParaRPr sz="843" u="sng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92" name="Google Shape;101;p1">
                <a:extLst>
                  <a:ext uri="{FF2B5EF4-FFF2-40B4-BE49-F238E27FC236}">
                    <a16:creationId xmlns:a16="http://schemas.microsoft.com/office/drawing/2014/main" id="{986E8981-B802-204E-806F-CA4B0E481D8D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68384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3" name="グループ化 292">
              <a:extLst>
                <a:ext uri="{FF2B5EF4-FFF2-40B4-BE49-F238E27FC236}">
                  <a16:creationId xmlns:a16="http://schemas.microsoft.com/office/drawing/2014/main" id="{C83FC286-46D6-8EAE-B03B-9358BAB2EF4B}"/>
                </a:ext>
              </a:extLst>
            </p:cNvPr>
            <p:cNvGrpSpPr/>
            <p:nvPr/>
          </p:nvGrpSpPr>
          <p:grpSpPr>
            <a:xfrm>
              <a:off x="4024824" y="6303018"/>
              <a:ext cx="2119681" cy="370662"/>
              <a:chOff x="505494" y="3048078"/>
              <a:chExt cx="2119681" cy="370662"/>
            </a:xfrm>
          </p:grpSpPr>
          <p:sp>
            <p:nvSpPr>
              <p:cNvPr id="294" name="Google Shape;26;p1">
                <a:extLst>
                  <a:ext uri="{FF2B5EF4-FFF2-40B4-BE49-F238E27FC236}">
                    <a16:creationId xmlns:a16="http://schemas.microsoft.com/office/drawing/2014/main" id="{AECC2D6A-86F1-28FE-1801-ECA4DAE05106}"/>
                  </a:ext>
                </a:extLst>
              </p:cNvPr>
              <p:cNvSpPr txBox="1"/>
              <p:nvPr/>
            </p:nvSpPr>
            <p:spPr>
              <a:xfrm>
                <a:off x="765558" y="3048078"/>
                <a:ext cx="1859617" cy="37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三和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交流センタ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ー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三和町川浦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2565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95" name="Google Shape;102;p1">
                <a:extLst>
                  <a:ext uri="{FF2B5EF4-FFF2-40B4-BE49-F238E27FC236}">
                    <a16:creationId xmlns:a16="http://schemas.microsoft.com/office/drawing/2014/main" id="{38341C5D-619F-E90A-9F9D-3ED489C70E28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70165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6" name="グループ化 295">
              <a:extLst>
                <a:ext uri="{FF2B5EF4-FFF2-40B4-BE49-F238E27FC236}">
                  <a16:creationId xmlns:a16="http://schemas.microsoft.com/office/drawing/2014/main" id="{238D5356-B303-5134-F1AE-B2261EA6B7F9}"/>
                </a:ext>
              </a:extLst>
            </p:cNvPr>
            <p:cNvGrpSpPr/>
            <p:nvPr/>
          </p:nvGrpSpPr>
          <p:grpSpPr>
            <a:xfrm>
              <a:off x="4029500" y="6882736"/>
              <a:ext cx="2551326" cy="276907"/>
              <a:chOff x="510170" y="3627796"/>
              <a:chExt cx="2551326" cy="276907"/>
            </a:xfrm>
          </p:grpSpPr>
          <p:pic>
            <p:nvPicPr>
              <p:cNvPr id="297" name="Google Shape;100;p1">
                <a:extLst>
                  <a:ext uri="{FF2B5EF4-FFF2-40B4-BE49-F238E27FC236}">
                    <a16:creationId xmlns:a16="http://schemas.microsoft.com/office/drawing/2014/main" id="{D9259CC1-3190-CD12-DB2A-432B3DBA4779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62779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8" name="Google Shape;160;p2">
                <a:extLst>
                  <a:ext uri="{FF2B5EF4-FFF2-40B4-BE49-F238E27FC236}">
                    <a16:creationId xmlns:a16="http://schemas.microsoft.com/office/drawing/2014/main" id="{A5618D56-99B9-66CC-E0B9-F10A64EC7AC1}"/>
                  </a:ext>
                </a:extLst>
              </p:cNvPr>
              <p:cNvSpPr txBox="1"/>
              <p:nvPr/>
            </p:nvSpPr>
            <p:spPr>
              <a:xfrm>
                <a:off x="772110" y="3663869"/>
                <a:ext cx="2289386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:500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　こ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ども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（高校生まで）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00円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sp>
          <p:nvSpPr>
            <p:cNvPr id="299" name="Google Shape;61;p1">
              <a:extLst>
                <a:ext uri="{FF2B5EF4-FFF2-40B4-BE49-F238E27FC236}">
                  <a16:creationId xmlns:a16="http://schemas.microsoft.com/office/drawing/2014/main" id="{CDF9A4ED-153C-F2C5-E3F4-9194F2BFB62F}"/>
                </a:ext>
              </a:extLst>
            </p:cNvPr>
            <p:cNvSpPr txBox="1"/>
            <p:nvPr/>
          </p:nvSpPr>
          <p:spPr>
            <a:xfrm>
              <a:off x="4061999" y="6011489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三和みんな</a:t>
              </a:r>
              <a:r>
                <a:rPr lang="en-US" sz="1265" dirty="0" err="1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食堂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00" name="Google Shape;60;p1">
              <a:extLst>
                <a:ext uri="{FF2B5EF4-FFF2-40B4-BE49-F238E27FC236}">
                  <a16:creationId xmlns:a16="http://schemas.microsoft.com/office/drawing/2014/main" id="{E3149B54-0691-7F9B-638C-47A8817CDA2B}"/>
                </a:ext>
              </a:extLst>
            </p:cNvPr>
            <p:cNvSpPr txBox="1"/>
            <p:nvPr/>
          </p:nvSpPr>
          <p:spPr>
            <a:xfrm>
              <a:off x="3519148" y="5938632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ja-JP" altLang="en-US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９</a:t>
              </a:r>
              <a:endParaRPr sz="1475" dirty="0"/>
            </a:p>
          </p:txBody>
        </p:sp>
      </p:grpSp>
      <p:pic>
        <p:nvPicPr>
          <p:cNvPr id="52" name="Google Shape;52;p1">
            <a:extLst>
              <a:ext uri="{FF2B5EF4-FFF2-40B4-BE49-F238E27FC236}">
                <a16:creationId xmlns:a16="http://schemas.microsoft.com/office/drawing/2014/main" id="{3C406342-7F05-FC91-54AE-3630E3F21DF2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730300" y="4629819"/>
            <a:ext cx="478511" cy="361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468535D3-E4AE-2B66-3AF4-FC41B9CB7CA6}"/>
              </a:ext>
            </a:extLst>
          </p:cNvPr>
          <p:cNvGrpSpPr/>
          <p:nvPr/>
        </p:nvGrpSpPr>
        <p:grpSpPr>
          <a:xfrm>
            <a:off x="60350" y="1176483"/>
            <a:ext cx="3324408" cy="1570090"/>
            <a:chOff x="90718" y="2982492"/>
            <a:chExt cx="3324408" cy="1570090"/>
          </a:xfrm>
        </p:grpSpPr>
        <p:sp>
          <p:nvSpPr>
            <p:cNvPr id="25" name="Google Shape;25;p1">
              <a:extLst>
                <a:ext uri="{FF2B5EF4-FFF2-40B4-BE49-F238E27FC236}">
                  <a16:creationId xmlns:a16="http://schemas.microsoft.com/office/drawing/2014/main" id="{73A49E6A-26D3-7A72-C2DE-97811679F2C2}"/>
                </a:ext>
              </a:extLst>
            </p:cNvPr>
            <p:cNvSpPr/>
            <p:nvPr/>
          </p:nvSpPr>
          <p:spPr>
            <a:xfrm>
              <a:off x="212804" y="3208055"/>
              <a:ext cx="3202322" cy="134452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1">
              <a:extLst>
                <a:ext uri="{FF2B5EF4-FFF2-40B4-BE49-F238E27FC236}">
                  <a16:creationId xmlns:a16="http://schemas.microsoft.com/office/drawing/2014/main" id="{17EC1F4B-1DFB-C433-BD80-0E70C38B7438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9900" y="3060167"/>
              <a:ext cx="2193244" cy="321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0;p1">
              <a:extLst>
                <a:ext uri="{FF2B5EF4-FFF2-40B4-BE49-F238E27FC236}">
                  <a16:creationId xmlns:a16="http://schemas.microsoft.com/office/drawing/2014/main" id="{3B00AB4C-43DC-1751-36A0-1C43E9E4B957}"/>
                </a:ext>
              </a:extLst>
            </p:cNvPr>
            <p:cNvSpPr/>
            <p:nvPr/>
          </p:nvSpPr>
          <p:spPr>
            <a:xfrm>
              <a:off x="90718" y="2982492"/>
              <a:ext cx="452645" cy="451114"/>
            </a:xfrm>
            <a:prstGeom prst="ellipse">
              <a:avLst/>
            </a:prstGeom>
            <a:solidFill>
              <a:srgbClr val="F16345"/>
            </a:solidFill>
            <a:ln>
              <a:noFill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CF410111-8A69-4A4D-C857-643229963E12}"/>
              </a:ext>
            </a:extLst>
          </p:cNvPr>
          <p:cNvSpPr txBox="1"/>
          <p:nvPr/>
        </p:nvSpPr>
        <p:spPr>
          <a:xfrm>
            <a:off x="573403" y="1275899"/>
            <a:ext cx="1514061" cy="29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>
              <a:buSzPts val="1200"/>
            </a:pPr>
            <a:r>
              <a:rPr lang="en-US" sz="1265" dirty="0" err="1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かもの子ども食堂</a:t>
            </a:r>
            <a:endParaRPr sz="1265" dirty="0">
              <a:solidFill>
                <a:srgbClr val="3A383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9" name="Google Shape;29;p1">
            <a:extLst>
              <a:ext uri="{FF2B5EF4-FFF2-40B4-BE49-F238E27FC236}">
                <a16:creationId xmlns:a16="http://schemas.microsoft.com/office/drawing/2014/main" id="{4CE741E7-07B9-7DEE-86A4-63022D091C82}"/>
              </a:ext>
            </a:extLst>
          </p:cNvPr>
          <p:cNvSpPr txBox="1"/>
          <p:nvPr/>
        </p:nvSpPr>
        <p:spPr>
          <a:xfrm>
            <a:off x="732849" y="2432033"/>
            <a:ext cx="1644632" cy="22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>
              <a:buSzPts val="800"/>
            </a:pPr>
            <a:r>
              <a:rPr lang="ja-JP" altLang="en-US"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公式</a:t>
            </a:r>
            <a:r>
              <a:rPr lang="en-US" altLang="ja-JP"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LINE</a:t>
            </a:r>
            <a:r>
              <a:rPr lang="ja-JP" altLang="en-US"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にてお問合せください。</a:t>
            </a:r>
            <a:endParaRPr sz="843" dirty="0">
              <a:solidFill>
                <a:schemeClr val="dk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AA944519-51F5-E093-29DA-74F51DD04C3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3648" y="2417812"/>
            <a:ext cx="276907" cy="276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8F309930-7EDA-CE44-26FA-8F6DEC483138}"/>
              </a:ext>
            </a:extLst>
          </p:cNvPr>
          <p:cNvGrpSpPr/>
          <p:nvPr/>
        </p:nvGrpSpPr>
        <p:grpSpPr>
          <a:xfrm>
            <a:off x="471743" y="1883093"/>
            <a:ext cx="1598451" cy="370662"/>
            <a:chOff x="508257" y="3350779"/>
            <a:chExt cx="1598451" cy="370662"/>
          </a:xfrm>
        </p:grpSpPr>
        <p:sp>
          <p:nvSpPr>
            <p:cNvPr id="27" name="Google Shape;27;p1">
              <a:extLst>
                <a:ext uri="{FF2B5EF4-FFF2-40B4-BE49-F238E27FC236}">
                  <a16:creationId xmlns:a16="http://schemas.microsoft.com/office/drawing/2014/main" id="{CFAF93A8-9365-C4D4-EA86-E870187CE80B}"/>
                </a:ext>
              </a:extLst>
            </p:cNvPr>
            <p:cNvSpPr txBox="1"/>
            <p:nvPr/>
          </p:nvSpPr>
          <p:spPr>
            <a:xfrm>
              <a:off x="777281" y="3350779"/>
              <a:ext cx="1329427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毎月第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金曜日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18:00-18:30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101" name="Google Shape;101;p1">
              <a:extLst>
                <a:ext uri="{FF2B5EF4-FFF2-40B4-BE49-F238E27FC236}">
                  <a16:creationId xmlns:a16="http://schemas.microsoft.com/office/drawing/2014/main" id="{CA52387B-E944-2775-3BD8-E54B4ACA68BB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8257" y="3368384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EBD2A046-7E73-6EB0-8259-D75E107E29DB}"/>
              </a:ext>
            </a:extLst>
          </p:cNvPr>
          <p:cNvGrpSpPr/>
          <p:nvPr/>
        </p:nvGrpSpPr>
        <p:grpSpPr>
          <a:xfrm>
            <a:off x="468980" y="1580392"/>
            <a:ext cx="2119681" cy="370662"/>
            <a:chOff x="505494" y="3048078"/>
            <a:chExt cx="2119681" cy="370662"/>
          </a:xfrm>
        </p:grpSpPr>
        <p:sp>
          <p:nvSpPr>
            <p:cNvPr id="26" name="Google Shape;26;p1">
              <a:extLst>
                <a:ext uri="{FF2B5EF4-FFF2-40B4-BE49-F238E27FC236}">
                  <a16:creationId xmlns:a16="http://schemas.microsoft.com/office/drawing/2014/main" id="{FB79967E-5B30-7651-9B7B-75E6264DFA05}"/>
                </a:ext>
              </a:extLst>
            </p:cNvPr>
            <p:cNvSpPr txBox="1"/>
            <p:nvPr/>
          </p:nvSpPr>
          <p:spPr>
            <a:xfrm>
              <a:off x="765558" y="3048078"/>
              <a:ext cx="1859617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加茂野交流センタ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ー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(加茂野町今泉1546-4)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102" name="Google Shape;102;p1">
              <a:extLst>
                <a:ext uri="{FF2B5EF4-FFF2-40B4-BE49-F238E27FC236}">
                  <a16:creationId xmlns:a16="http://schemas.microsoft.com/office/drawing/2014/main" id="{2F34E777-8A60-2C18-281E-E506522F8BA5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5494" y="3070165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1">
            <a:extLst>
              <a:ext uri="{FF2B5EF4-FFF2-40B4-BE49-F238E27FC236}">
                <a16:creationId xmlns:a16="http://schemas.microsoft.com/office/drawing/2014/main" id="{30EB9663-32EB-D86E-75CC-3B458D6F8011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388552" y="1426813"/>
            <a:ext cx="636794" cy="822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77C0492C-C4AA-1B3A-E2EF-C792D512BFB3}"/>
              </a:ext>
            </a:extLst>
          </p:cNvPr>
          <p:cNvGrpSpPr/>
          <p:nvPr/>
        </p:nvGrpSpPr>
        <p:grpSpPr>
          <a:xfrm>
            <a:off x="473656" y="2160110"/>
            <a:ext cx="2167972" cy="276907"/>
            <a:chOff x="510170" y="3627796"/>
            <a:chExt cx="2167972" cy="276907"/>
          </a:xfrm>
        </p:grpSpPr>
        <p:pic>
          <p:nvPicPr>
            <p:cNvPr id="100" name="Google Shape;100;p1">
              <a:extLst>
                <a:ext uri="{FF2B5EF4-FFF2-40B4-BE49-F238E27FC236}">
                  <a16:creationId xmlns:a16="http://schemas.microsoft.com/office/drawing/2014/main" id="{CE137A64-9157-0F58-F65C-FC6E60BB5C27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0170" y="3627796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160;p2">
              <a:extLst>
                <a:ext uri="{FF2B5EF4-FFF2-40B4-BE49-F238E27FC236}">
                  <a16:creationId xmlns:a16="http://schemas.microsoft.com/office/drawing/2014/main" id="{70DFCEED-47BC-489C-2979-1867B4746FDE}"/>
                </a:ext>
              </a:extLst>
            </p:cNvPr>
            <p:cNvSpPr txBox="1"/>
            <p:nvPr/>
          </p:nvSpPr>
          <p:spPr>
            <a:xfrm>
              <a:off x="772110" y="3663869"/>
              <a:ext cx="1906032" cy="226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おとな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200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円　こ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ども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100円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</p:grp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CCEEA493-50F5-B736-2D5F-9F671822C76D}"/>
              </a:ext>
            </a:extLst>
          </p:cNvPr>
          <p:cNvSpPr txBox="1"/>
          <p:nvPr/>
        </p:nvSpPr>
        <p:spPr>
          <a:xfrm>
            <a:off x="35523" y="1214832"/>
            <a:ext cx="513118" cy="3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700"/>
            </a:pPr>
            <a:r>
              <a:rPr lang="ja-JP" altLang="en-US" sz="179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１</a:t>
            </a:r>
            <a:endParaRPr sz="1475" dirty="0"/>
          </a:p>
        </p:txBody>
      </p: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B231D42C-7FF9-D2AC-AF4A-67D8CEF40F78}"/>
              </a:ext>
            </a:extLst>
          </p:cNvPr>
          <p:cNvGrpSpPr/>
          <p:nvPr/>
        </p:nvGrpSpPr>
        <p:grpSpPr>
          <a:xfrm>
            <a:off x="60024" y="2785351"/>
            <a:ext cx="3324408" cy="1570090"/>
            <a:chOff x="90718" y="2982492"/>
            <a:chExt cx="3324408" cy="1570090"/>
          </a:xfrm>
        </p:grpSpPr>
        <p:sp>
          <p:nvSpPr>
            <p:cNvPr id="129" name="Google Shape;25;p1">
              <a:extLst>
                <a:ext uri="{FF2B5EF4-FFF2-40B4-BE49-F238E27FC236}">
                  <a16:creationId xmlns:a16="http://schemas.microsoft.com/office/drawing/2014/main" id="{53D072B0-0D94-9BFA-6ED0-951D822462DE}"/>
                </a:ext>
              </a:extLst>
            </p:cNvPr>
            <p:cNvSpPr/>
            <p:nvPr/>
          </p:nvSpPr>
          <p:spPr>
            <a:xfrm>
              <a:off x="212804" y="3208055"/>
              <a:ext cx="3202322" cy="134452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58;p1">
              <a:extLst>
                <a:ext uri="{FF2B5EF4-FFF2-40B4-BE49-F238E27FC236}">
                  <a16:creationId xmlns:a16="http://schemas.microsoft.com/office/drawing/2014/main" id="{327909E0-F96A-2169-54CC-4BA47C25458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9900" y="3060167"/>
              <a:ext cx="2193244" cy="321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80;p1">
              <a:extLst>
                <a:ext uri="{FF2B5EF4-FFF2-40B4-BE49-F238E27FC236}">
                  <a16:creationId xmlns:a16="http://schemas.microsoft.com/office/drawing/2014/main" id="{CEFE441D-3FE4-F9DC-5047-A257F4EB026E}"/>
                </a:ext>
              </a:extLst>
            </p:cNvPr>
            <p:cNvSpPr/>
            <p:nvPr/>
          </p:nvSpPr>
          <p:spPr>
            <a:xfrm>
              <a:off x="90718" y="2982492"/>
              <a:ext cx="452645" cy="451114"/>
            </a:xfrm>
            <a:prstGeom prst="ellipse">
              <a:avLst/>
            </a:prstGeom>
            <a:solidFill>
              <a:srgbClr val="F16345"/>
            </a:solidFill>
            <a:ln>
              <a:noFill/>
            </a:ln>
          </p:spPr>
          <p:txBody>
            <a:bodyPr spcFirstLastPara="1" wrap="square" lIns="96348" tIns="48161" rIns="96348" bIns="48161" anchor="ctr" anchorCtr="0">
              <a:noAutofit/>
            </a:bodyPr>
            <a:lstStyle/>
            <a:p>
              <a:pPr algn="ctr">
                <a:buSzPts val="1800"/>
              </a:pPr>
              <a:endParaRPr sz="189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1">
            <a:extLst>
              <a:ext uri="{FF2B5EF4-FFF2-40B4-BE49-F238E27FC236}">
                <a16:creationId xmlns:a16="http://schemas.microsoft.com/office/drawing/2014/main" id="{CFECCF80-72F3-FF92-A5EA-798A2325B9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045370">
            <a:off x="2428151" y="3136120"/>
            <a:ext cx="420591" cy="41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>
            <a:extLst>
              <a:ext uri="{FF2B5EF4-FFF2-40B4-BE49-F238E27FC236}">
                <a16:creationId xmlns:a16="http://schemas.microsoft.com/office/drawing/2014/main" id="{C7B6177F-D10E-8D59-5D3A-392D95F5C4A0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 rot="463133">
            <a:off x="2993395" y="3208129"/>
            <a:ext cx="250847" cy="27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>
            <a:extLst>
              <a:ext uri="{FF2B5EF4-FFF2-40B4-BE49-F238E27FC236}">
                <a16:creationId xmlns:a16="http://schemas.microsoft.com/office/drawing/2014/main" id="{56261B5E-7204-845F-FB9C-F21CA697D0ED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778539" y="3504686"/>
            <a:ext cx="293805" cy="279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A7927884-510B-8893-AEDB-B3EF30B792EA}"/>
              </a:ext>
            </a:extLst>
          </p:cNvPr>
          <p:cNvGrpSpPr/>
          <p:nvPr/>
        </p:nvGrpSpPr>
        <p:grpSpPr>
          <a:xfrm>
            <a:off x="471204" y="3994548"/>
            <a:ext cx="1908168" cy="370662"/>
            <a:chOff x="406549" y="4840706"/>
            <a:chExt cx="1908168" cy="370662"/>
          </a:xfrm>
        </p:grpSpPr>
        <p:sp>
          <p:nvSpPr>
            <p:cNvPr id="184" name="Google Shape;29;p1">
              <a:extLst>
                <a:ext uri="{FF2B5EF4-FFF2-40B4-BE49-F238E27FC236}">
                  <a16:creationId xmlns:a16="http://schemas.microsoft.com/office/drawing/2014/main" id="{20C7B70B-6AC2-B35D-B5C7-10783170761A}"/>
                </a:ext>
              </a:extLst>
            </p:cNvPr>
            <p:cNvSpPr txBox="1"/>
            <p:nvPr/>
          </p:nvSpPr>
          <p:spPr>
            <a:xfrm>
              <a:off x="670085" y="4840706"/>
              <a:ext cx="1644632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美濃加茂市社会福祉協議会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0574-28-6111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185" name="Google Shape;99;p1">
              <a:extLst>
                <a:ext uri="{FF2B5EF4-FFF2-40B4-BE49-F238E27FC236}">
                  <a16:creationId xmlns:a16="http://schemas.microsoft.com/office/drawing/2014/main" id="{0467B72E-D567-738C-819B-7E3EA57C5B5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6549" y="4880721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C505DC65-140E-98D6-06F0-FF4D3F0E4A4F}"/>
              </a:ext>
            </a:extLst>
          </p:cNvPr>
          <p:cNvGrpSpPr/>
          <p:nvPr/>
        </p:nvGrpSpPr>
        <p:grpSpPr>
          <a:xfrm>
            <a:off x="469299" y="3499844"/>
            <a:ext cx="1598451" cy="370662"/>
            <a:chOff x="508257" y="3350779"/>
            <a:chExt cx="1598451" cy="370662"/>
          </a:xfrm>
        </p:grpSpPr>
        <p:sp>
          <p:nvSpPr>
            <p:cNvPr id="187" name="Google Shape;27;p1">
              <a:extLst>
                <a:ext uri="{FF2B5EF4-FFF2-40B4-BE49-F238E27FC236}">
                  <a16:creationId xmlns:a16="http://schemas.microsoft.com/office/drawing/2014/main" id="{EF2B0AB5-7C5F-AEA7-7D21-9F70B13D3E56}"/>
                </a:ext>
              </a:extLst>
            </p:cNvPr>
            <p:cNvSpPr txBox="1"/>
            <p:nvPr/>
          </p:nvSpPr>
          <p:spPr>
            <a:xfrm>
              <a:off x="777281" y="3350779"/>
              <a:ext cx="1329427" cy="3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毎月第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３土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曜日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7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: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0-18: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188" name="Google Shape;101;p1">
              <a:extLst>
                <a:ext uri="{FF2B5EF4-FFF2-40B4-BE49-F238E27FC236}">
                  <a16:creationId xmlns:a16="http://schemas.microsoft.com/office/drawing/2014/main" id="{0D061E5B-0357-BDF0-41B7-52F6F0A1EF62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8257" y="3368384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31ADF176-9CAE-96F3-6459-7175A6418F72}"/>
              </a:ext>
            </a:extLst>
          </p:cNvPr>
          <p:cNvGrpSpPr/>
          <p:nvPr/>
        </p:nvGrpSpPr>
        <p:grpSpPr>
          <a:xfrm>
            <a:off x="466536" y="3197143"/>
            <a:ext cx="2119681" cy="356693"/>
            <a:chOff x="505494" y="3048078"/>
            <a:chExt cx="2119681" cy="356693"/>
          </a:xfrm>
        </p:grpSpPr>
        <p:sp>
          <p:nvSpPr>
            <p:cNvPr id="190" name="Google Shape;26;p1">
              <a:extLst>
                <a:ext uri="{FF2B5EF4-FFF2-40B4-BE49-F238E27FC236}">
                  <a16:creationId xmlns:a16="http://schemas.microsoft.com/office/drawing/2014/main" id="{85970AAD-B1C6-E90D-865B-0F12F9575313}"/>
                </a:ext>
              </a:extLst>
            </p:cNvPr>
            <p:cNvSpPr txBox="1"/>
            <p:nvPr/>
          </p:nvSpPr>
          <p:spPr>
            <a:xfrm>
              <a:off x="765558" y="3048078"/>
              <a:ext cx="1859617" cy="35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喫茶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MILK</a:t>
              </a:r>
            </a:p>
            <a:p>
              <a:pPr>
                <a:buSzPts val="800"/>
              </a:pP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下米田町西脇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35-1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)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191" name="Google Shape;102;p1">
              <a:extLst>
                <a:ext uri="{FF2B5EF4-FFF2-40B4-BE49-F238E27FC236}">
                  <a16:creationId xmlns:a16="http://schemas.microsoft.com/office/drawing/2014/main" id="{BF617225-75B7-C04C-B594-FF92E8F1FD9B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5494" y="3070165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8E197B7F-FB9B-9815-0CBB-98AEACAF7416}"/>
              </a:ext>
            </a:extLst>
          </p:cNvPr>
          <p:cNvGrpSpPr/>
          <p:nvPr/>
        </p:nvGrpSpPr>
        <p:grpSpPr>
          <a:xfrm>
            <a:off x="471212" y="3776861"/>
            <a:ext cx="2167972" cy="276907"/>
            <a:chOff x="510170" y="3627796"/>
            <a:chExt cx="2167972" cy="276907"/>
          </a:xfrm>
        </p:grpSpPr>
        <p:pic>
          <p:nvPicPr>
            <p:cNvPr id="193" name="Google Shape;100;p1">
              <a:extLst>
                <a:ext uri="{FF2B5EF4-FFF2-40B4-BE49-F238E27FC236}">
                  <a16:creationId xmlns:a16="http://schemas.microsoft.com/office/drawing/2014/main" id="{27931E8A-7827-F3C3-8294-E5429612762F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0170" y="3627796"/>
              <a:ext cx="276907" cy="276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60;p2">
              <a:extLst>
                <a:ext uri="{FF2B5EF4-FFF2-40B4-BE49-F238E27FC236}">
                  <a16:creationId xmlns:a16="http://schemas.microsoft.com/office/drawing/2014/main" id="{42437F65-5700-CB21-75C8-33E29B6F413E}"/>
                </a:ext>
              </a:extLst>
            </p:cNvPr>
            <p:cNvSpPr txBox="1"/>
            <p:nvPr/>
          </p:nvSpPr>
          <p:spPr>
            <a:xfrm>
              <a:off x="772110" y="3663869"/>
              <a:ext cx="1906032" cy="226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800"/>
              </a:pP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おとな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・こ</a:t>
              </a:r>
              <a:r>
                <a:rPr lang="en-US" sz="843" dirty="0" err="1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ども</a:t>
              </a:r>
              <a:r>
                <a:rPr lang="ja-JP" alt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：各</a:t>
              </a:r>
              <a:r>
                <a:rPr lang="en-US" altLang="ja-JP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200</a:t>
              </a:r>
              <a:r>
                <a:rPr lang="en-US"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円</a:t>
              </a:r>
              <a:endParaRPr sz="843" dirty="0">
                <a:solidFill>
                  <a:schemeClr val="dk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</p:grp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5D0E4980-9DD8-2BB5-72C7-407B10DB5DFD}"/>
              </a:ext>
            </a:extLst>
          </p:cNvPr>
          <p:cNvSpPr txBox="1"/>
          <p:nvPr/>
        </p:nvSpPr>
        <p:spPr>
          <a:xfrm>
            <a:off x="554296" y="2876842"/>
            <a:ext cx="1514061" cy="29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>
              <a:buSzPts val="1200"/>
            </a:pPr>
            <a:r>
              <a:rPr lang="ja-JP" altLang="en-US"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よなだ</a:t>
            </a:r>
            <a:r>
              <a:rPr lang="en-US" sz="1265" dirty="0" err="1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子ども食堂</a:t>
            </a:r>
            <a:endParaRPr sz="1265" dirty="0">
              <a:solidFill>
                <a:srgbClr val="3A383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4" name="Google Shape;60;p1">
            <a:extLst>
              <a:ext uri="{FF2B5EF4-FFF2-40B4-BE49-F238E27FC236}">
                <a16:creationId xmlns:a16="http://schemas.microsoft.com/office/drawing/2014/main" id="{EBECCB50-7CAC-81FB-D6FF-8D69A21BDD18}"/>
              </a:ext>
            </a:extLst>
          </p:cNvPr>
          <p:cNvSpPr txBox="1"/>
          <p:nvPr/>
        </p:nvSpPr>
        <p:spPr>
          <a:xfrm>
            <a:off x="40636" y="2832111"/>
            <a:ext cx="513118" cy="37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700"/>
            </a:pPr>
            <a:r>
              <a:rPr lang="ja-JP" altLang="en-US" sz="1791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２</a:t>
            </a:r>
            <a:endParaRPr sz="1475" dirty="0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65BE790-D94F-3293-EBBD-094DD21DFB98}"/>
              </a:ext>
            </a:extLst>
          </p:cNvPr>
          <p:cNvGrpSpPr/>
          <p:nvPr/>
        </p:nvGrpSpPr>
        <p:grpSpPr>
          <a:xfrm>
            <a:off x="28206" y="4366564"/>
            <a:ext cx="3375880" cy="1547743"/>
            <a:chOff x="28206" y="4390627"/>
            <a:chExt cx="3375880" cy="1547743"/>
          </a:xfrm>
        </p:grpSpPr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084058D3-1A5F-37F5-E4CC-4A6BB7359D1E}"/>
                </a:ext>
              </a:extLst>
            </p:cNvPr>
            <p:cNvGrpSpPr/>
            <p:nvPr/>
          </p:nvGrpSpPr>
          <p:grpSpPr>
            <a:xfrm>
              <a:off x="55177" y="4390627"/>
              <a:ext cx="3324408" cy="1532194"/>
              <a:chOff x="90718" y="2982492"/>
              <a:chExt cx="3324408" cy="1532194"/>
            </a:xfrm>
          </p:grpSpPr>
          <p:sp>
            <p:nvSpPr>
              <p:cNvPr id="145" name="Google Shape;25;p1">
                <a:extLst>
                  <a:ext uri="{FF2B5EF4-FFF2-40B4-BE49-F238E27FC236}">
                    <a16:creationId xmlns:a16="http://schemas.microsoft.com/office/drawing/2014/main" id="{0BA558FE-439B-A64B-38B3-FC2ECCFBE628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0663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6" name="Google Shape;58;p1">
                <a:extLst>
                  <a:ext uri="{FF2B5EF4-FFF2-40B4-BE49-F238E27FC236}">
                    <a16:creationId xmlns:a16="http://schemas.microsoft.com/office/drawing/2014/main" id="{0B65933A-5448-B2F7-79F1-07CB10B67C12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80;p1">
                <a:extLst>
                  <a:ext uri="{FF2B5EF4-FFF2-40B4-BE49-F238E27FC236}">
                    <a16:creationId xmlns:a16="http://schemas.microsoft.com/office/drawing/2014/main" id="{6FEBEEF9-23CB-A8F3-EA64-094350A80F59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3" name="Google Shape;133;p1">
              <a:extLst>
                <a:ext uri="{FF2B5EF4-FFF2-40B4-BE49-F238E27FC236}">
                  <a16:creationId xmlns:a16="http://schemas.microsoft.com/office/drawing/2014/main" id="{F555D5AB-05E5-D494-2F3A-7666F215AE55}"/>
                </a:ext>
              </a:extLst>
            </p:cNvPr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 rot="21404924">
              <a:off x="2474001" y="4680721"/>
              <a:ext cx="465586" cy="73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 descr="QR コード&#10;&#10;自動的に生成された説明">
              <a:extLst>
                <a:ext uri="{FF2B5EF4-FFF2-40B4-BE49-F238E27FC236}">
                  <a16:creationId xmlns:a16="http://schemas.microsoft.com/office/drawing/2014/main" id="{6406BBE9-AFAA-35AE-86FF-92C6FCC8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885907" y="5483108"/>
              <a:ext cx="455262" cy="455262"/>
            </a:xfrm>
            <a:prstGeom prst="rect">
              <a:avLst/>
            </a:prstGeom>
          </p:spPr>
        </p:pic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D9939890-3684-5AC8-72B4-5E0BA4C8C8F6}"/>
                </a:ext>
              </a:extLst>
            </p:cNvPr>
            <p:cNvGrpSpPr/>
            <p:nvPr/>
          </p:nvGrpSpPr>
          <p:grpSpPr>
            <a:xfrm>
              <a:off x="486140" y="5565794"/>
              <a:ext cx="1908168" cy="356693"/>
              <a:chOff x="406549" y="4800601"/>
              <a:chExt cx="1908168" cy="356693"/>
            </a:xfrm>
          </p:grpSpPr>
          <p:sp>
            <p:nvSpPr>
              <p:cNvPr id="196" name="Google Shape;29;p1">
                <a:extLst>
                  <a:ext uri="{FF2B5EF4-FFF2-40B4-BE49-F238E27FC236}">
                    <a16:creationId xmlns:a16="http://schemas.microsoft.com/office/drawing/2014/main" id="{57753F88-5940-799F-13FA-61EC66C6A02B}"/>
                  </a:ext>
                </a:extLst>
              </p:cNvPr>
              <p:cNvSpPr txBox="1"/>
              <p:nvPr/>
            </p:nvSpPr>
            <p:spPr>
              <a:xfrm>
                <a:off x="670085" y="4800601"/>
                <a:ext cx="1644632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090-5874-6430</a:t>
                </a: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info@yamatoco.org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197" name="Google Shape;99;p1">
                <a:extLst>
                  <a:ext uri="{FF2B5EF4-FFF2-40B4-BE49-F238E27FC236}">
                    <a16:creationId xmlns:a16="http://schemas.microsoft.com/office/drawing/2014/main" id="{EA207DC4-5812-492D-DC61-779FD86D0B52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4061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4E24ADC4-75C6-DD98-71E1-2F10109E339E}"/>
                </a:ext>
              </a:extLst>
            </p:cNvPr>
            <p:cNvGrpSpPr/>
            <p:nvPr/>
          </p:nvGrpSpPr>
          <p:grpSpPr>
            <a:xfrm>
              <a:off x="484235" y="5071090"/>
              <a:ext cx="1598451" cy="370662"/>
              <a:chOff x="508257" y="3310674"/>
              <a:chExt cx="1598451" cy="370662"/>
            </a:xfrm>
          </p:grpSpPr>
          <p:sp>
            <p:nvSpPr>
              <p:cNvPr id="199" name="Google Shape;27;p1">
                <a:extLst>
                  <a:ext uri="{FF2B5EF4-FFF2-40B4-BE49-F238E27FC236}">
                    <a16:creationId xmlns:a16="http://schemas.microsoft.com/office/drawing/2014/main" id="{7050D880-D3D4-338C-710A-C4499CAF1E3C}"/>
                  </a:ext>
                </a:extLst>
              </p:cNvPr>
              <p:cNvSpPr txBox="1"/>
              <p:nvPr/>
            </p:nvSpPr>
            <p:spPr>
              <a:xfrm>
                <a:off x="777281" y="3310674"/>
                <a:ext cx="1329427" cy="37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毎月第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３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金曜日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 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7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:00-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00" name="Google Shape;101;p1">
                <a:extLst>
                  <a:ext uri="{FF2B5EF4-FFF2-40B4-BE49-F238E27FC236}">
                    <a16:creationId xmlns:a16="http://schemas.microsoft.com/office/drawing/2014/main" id="{9E600D8D-7D9F-D3DD-582A-349E3A894A04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28279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94207B3E-2095-BBAE-3D8A-FB0E4BBAE4F3}"/>
                </a:ext>
              </a:extLst>
            </p:cNvPr>
            <p:cNvGrpSpPr/>
            <p:nvPr/>
          </p:nvGrpSpPr>
          <p:grpSpPr>
            <a:xfrm>
              <a:off x="481472" y="4768389"/>
              <a:ext cx="2119681" cy="374262"/>
              <a:chOff x="505494" y="3007973"/>
              <a:chExt cx="2119681" cy="374262"/>
            </a:xfrm>
          </p:grpSpPr>
          <p:sp>
            <p:nvSpPr>
              <p:cNvPr id="202" name="Google Shape;26;p1">
                <a:extLst>
                  <a:ext uri="{FF2B5EF4-FFF2-40B4-BE49-F238E27FC236}">
                    <a16:creationId xmlns:a16="http://schemas.microsoft.com/office/drawing/2014/main" id="{208050EA-FF5E-A5E4-F3DF-00803EF8496A}"/>
                  </a:ext>
                </a:extLst>
              </p:cNvPr>
              <p:cNvSpPr txBox="1"/>
              <p:nvPr/>
            </p:nvSpPr>
            <p:spPr>
              <a:xfrm>
                <a:off x="765558" y="3007973"/>
                <a:ext cx="1859617" cy="374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1100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honeybabees</a:t>
                </a:r>
                <a:endParaRPr sz="11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蜂屋町伊瀬</a:t>
                </a:r>
                <a:r>
                  <a:rPr lang="en-US" altLang="ja-JP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751-2</a:t>
                </a:r>
                <a:r>
                  <a:rPr lang="en-US" sz="7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7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03" name="Google Shape;102;p1">
                <a:extLst>
                  <a:ext uri="{FF2B5EF4-FFF2-40B4-BE49-F238E27FC236}">
                    <a16:creationId xmlns:a16="http://schemas.microsoft.com/office/drawing/2014/main" id="{3135F290-4378-8D31-BCBD-9D12CE4EC3DD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30060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C0DA9D7C-1C1A-247E-F7BF-35AB572027E5}"/>
                </a:ext>
              </a:extLst>
            </p:cNvPr>
            <p:cNvGrpSpPr/>
            <p:nvPr/>
          </p:nvGrpSpPr>
          <p:grpSpPr>
            <a:xfrm>
              <a:off x="486148" y="5348107"/>
              <a:ext cx="2917938" cy="276907"/>
              <a:chOff x="510170" y="3587691"/>
              <a:chExt cx="2917938" cy="276907"/>
            </a:xfrm>
          </p:grpSpPr>
          <p:pic>
            <p:nvPicPr>
              <p:cNvPr id="205" name="Google Shape;100;p1">
                <a:extLst>
                  <a:ext uri="{FF2B5EF4-FFF2-40B4-BE49-F238E27FC236}">
                    <a16:creationId xmlns:a16="http://schemas.microsoft.com/office/drawing/2014/main" id="{A6DDD541-242E-DB97-614B-09362B746D4F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58769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6" name="Google Shape;160;p2">
                <a:extLst>
                  <a:ext uri="{FF2B5EF4-FFF2-40B4-BE49-F238E27FC236}">
                    <a16:creationId xmlns:a16="http://schemas.microsoft.com/office/drawing/2014/main" id="{7CD8CEAB-E556-47B2-9BA0-140C6DE2169E}"/>
                  </a:ext>
                </a:extLst>
              </p:cNvPr>
              <p:cNvSpPr txBox="1"/>
              <p:nvPr/>
            </p:nvSpPr>
            <p:spPr>
              <a:xfrm>
                <a:off x="772109" y="3623764"/>
                <a:ext cx="2655999" cy="220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00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ja-JP" alt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</a:t>
                </a:r>
                <a:r>
                  <a:rPr lang="en-US" altLang="ja-JP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300</a:t>
                </a:r>
                <a:r>
                  <a:rPr lang="ja-JP" alt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　こ</a:t>
                </a:r>
                <a:r>
                  <a:rPr lang="en-US" sz="800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ども</a:t>
                </a:r>
                <a:r>
                  <a:rPr lang="ja-JP" alt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</a:t>
                </a:r>
                <a:r>
                  <a:rPr lang="en-US" altLang="ja-JP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</a:t>
                </a:r>
                <a:r>
                  <a:rPr 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00円</a:t>
                </a:r>
                <a:r>
                  <a:rPr lang="ja-JP" alt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（</a:t>
                </a:r>
                <a:r>
                  <a:rPr lang="en-US" altLang="ja-JP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</a:t>
                </a:r>
                <a:r>
                  <a:rPr lang="ja-JP" altLang="en-US" sz="8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歳以下は無料）</a:t>
                </a:r>
                <a:endParaRPr sz="8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sp>
          <p:nvSpPr>
            <p:cNvPr id="20" name="Google Shape;61;p1">
              <a:extLst>
                <a:ext uri="{FF2B5EF4-FFF2-40B4-BE49-F238E27FC236}">
                  <a16:creationId xmlns:a16="http://schemas.microsoft.com/office/drawing/2014/main" id="{4901FAE2-95D1-DE5A-FBC3-DE3E34AEFCD0}"/>
                </a:ext>
              </a:extLst>
            </p:cNvPr>
            <p:cNvSpPr txBox="1"/>
            <p:nvPr/>
          </p:nvSpPr>
          <p:spPr>
            <a:xfrm>
              <a:off x="538394" y="4497393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はちや</a:t>
              </a:r>
              <a:r>
                <a:rPr lang="en-US" sz="1265" dirty="0" err="1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子ども食堂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0" name="Google Shape;60;p1">
              <a:extLst>
                <a:ext uri="{FF2B5EF4-FFF2-40B4-BE49-F238E27FC236}">
                  <a16:creationId xmlns:a16="http://schemas.microsoft.com/office/drawing/2014/main" id="{AA1A9AEB-BAF4-DD70-E1D1-E781342C799C}"/>
                </a:ext>
              </a:extLst>
            </p:cNvPr>
            <p:cNvSpPr txBox="1"/>
            <p:nvPr/>
          </p:nvSpPr>
          <p:spPr>
            <a:xfrm>
              <a:off x="28206" y="4446006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ja-JP" altLang="en-US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３</a:t>
              </a:r>
              <a:endParaRPr sz="1475" dirty="0"/>
            </a:p>
          </p:txBody>
        </p:sp>
      </p:grpSp>
      <p:pic>
        <p:nvPicPr>
          <p:cNvPr id="236" name="図 235">
            <a:extLst>
              <a:ext uri="{FF2B5EF4-FFF2-40B4-BE49-F238E27FC236}">
                <a16:creationId xmlns:a16="http://schemas.microsoft.com/office/drawing/2014/main" id="{21640A0F-D6A9-6391-20E9-1FDE5A1DFD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802977" y="3791995"/>
            <a:ext cx="518538" cy="518538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D7D445B7-723D-C1DC-ED88-60542D61C1F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20458" y="2179576"/>
            <a:ext cx="519363" cy="519363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8B00201-B0F3-1340-0F36-39A04D88CFB1}"/>
              </a:ext>
            </a:extLst>
          </p:cNvPr>
          <p:cNvGrpSpPr/>
          <p:nvPr/>
        </p:nvGrpSpPr>
        <p:grpSpPr>
          <a:xfrm>
            <a:off x="3543847" y="5919382"/>
            <a:ext cx="3356264" cy="1570090"/>
            <a:chOff x="6976320" y="1003442"/>
            <a:chExt cx="3356264" cy="1570090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554AA2AE-9FE2-4176-3A17-5D6ABA3928AF}"/>
                </a:ext>
              </a:extLst>
            </p:cNvPr>
            <p:cNvGrpSpPr/>
            <p:nvPr/>
          </p:nvGrpSpPr>
          <p:grpSpPr>
            <a:xfrm>
              <a:off x="7008176" y="1003442"/>
              <a:ext cx="3324408" cy="1570090"/>
              <a:chOff x="90718" y="2982492"/>
              <a:chExt cx="3324408" cy="1570090"/>
            </a:xfrm>
          </p:grpSpPr>
          <p:sp>
            <p:nvSpPr>
              <p:cNvPr id="160" name="Google Shape;25;p1">
                <a:extLst>
                  <a:ext uri="{FF2B5EF4-FFF2-40B4-BE49-F238E27FC236}">
                    <a16:creationId xmlns:a16="http://schemas.microsoft.com/office/drawing/2014/main" id="{21DF47BC-CD58-5B79-FB6B-C0CD186E5BC9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44527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1" name="Google Shape;58;p1">
                <a:extLst>
                  <a:ext uri="{FF2B5EF4-FFF2-40B4-BE49-F238E27FC236}">
                    <a16:creationId xmlns:a16="http://schemas.microsoft.com/office/drawing/2014/main" id="{A0F8B10B-890E-7A78-EB61-023BBEC72F1C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80;p1">
                <a:extLst>
                  <a:ext uri="{FF2B5EF4-FFF2-40B4-BE49-F238E27FC236}">
                    <a16:creationId xmlns:a16="http://schemas.microsoft.com/office/drawing/2014/main" id="{BDB680C8-4597-B4A5-0AA6-6A53BA937E25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グループ化 229">
              <a:extLst>
                <a:ext uri="{FF2B5EF4-FFF2-40B4-BE49-F238E27FC236}">
                  <a16:creationId xmlns:a16="http://schemas.microsoft.com/office/drawing/2014/main" id="{E1D156CD-9755-438F-16A0-BBC790DA2E7A}"/>
                </a:ext>
              </a:extLst>
            </p:cNvPr>
            <p:cNvGrpSpPr/>
            <p:nvPr/>
          </p:nvGrpSpPr>
          <p:grpSpPr>
            <a:xfrm>
              <a:off x="9350856" y="1322054"/>
              <a:ext cx="540587" cy="809059"/>
              <a:chOff x="9231819" y="4516371"/>
              <a:chExt cx="565284" cy="789677"/>
            </a:xfrm>
          </p:grpSpPr>
          <p:pic>
            <p:nvPicPr>
              <p:cNvPr id="137" name="Google Shape;137;p1">
                <a:extLst>
                  <a:ext uri="{FF2B5EF4-FFF2-40B4-BE49-F238E27FC236}">
                    <a16:creationId xmlns:a16="http://schemas.microsoft.com/office/drawing/2014/main" id="{3AC5A22D-125B-A4B2-D3B2-692EC0F355AF}"/>
                  </a:ext>
                </a:extLst>
              </p:cNvPr>
              <p:cNvPicPr preferRelativeResize="0"/>
              <p:nvPr/>
            </p:nvPicPr>
            <p:blipFill>
              <a:blip r:embed="rId36">
                <a:alphaModFix/>
              </a:blip>
              <a:stretch>
                <a:fillRect/>
              </a:stretch>
            </p:blipFill>
            <p:spPr>
              <a:xfrm>
                <a:off x="9472755" y="4516371"/>
                <a:ext cx="324348" cy="5450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">
                <a:extLst>
                  <a:ext uri="{FF2B5EF4-FFF2-40B4-BE49-F238E27FC236}">
                    <a16:creationId xmlns:a16="http://schemas.microsoft.com/office/drawing/2014/main" id="{B72DF5C9-3891-B9B8-D018-8215CCE2A833}"/>
                  </a:ext>
                </a:extLst>
              </p:cNvPr>
              <p:cNvPicPr preferRelativeResize="0"/>
              <p:nvPr/>
            </p:nvPicPr>
            <p:blipFill>
              <a:blip r:embed="rId37">
                <a:alphaModFix/>
              </a:blip>
              <a:stretch>
                <a:fillRect/>
              </a:stretch>
            </p:blipFill>
            <p:spPr>
              <a:xfrm>
                <a:off x="9231819" y="4909348"/>
                <a:ext cx="324348" cy="39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3019D62B-86BE-4D71-F09B-D0EBD66A1A8C}"/>
                </a:ext>
              </a:extLst>
            </p:cNvPr>
            <p:cNvGrpSpPr/>
            <p:nvPr/>
          </p:nvGrpSpPr>
          <p:grpSpPr>
            <a:xfrm>
              <a:off x="7461523" y="2246177"/>
              <a:ext cx="1910705" cy="276907"/>
              <a:chOff x="406549" y="4880721"/>
              <a:chExt cx="1910705" cy="276907"/>
            </a:xfrm>
          </p:grpSpPr>
          <p:sp>
            <p:nvSpPr>
              <p:cNvPr id="244" name="Google Shape;29;p1">
                <a:extLst>
                  <a:ext uri="{FF2B5EF4-FFF2-40B4-BE49-F238E27FC236}">
                    <a16:creationId xmlns:a16="http://schemas.microsoft.com/office/drawing/2014/main" id="{7702442E-889D-F6DB-52B3-DDA02B58C08E}"/>
                  </a:ext>
                </a:extLst>
              </p:cNvPr>
              <p:cNvSpPr txBox="1"/>
              <p:nvPr/>
            </p:nvSpPr>
            <p:spPr>
              <a:xfrm>
                <a:off x="672622" y="4905318"/>
                <a:ext cx="1644632" cy="235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900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hachikkoshokudou@gmail.com</a:t>
                </a:r>
                <a:endParaRPr sz="9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45" name="Google Shape;99;p1">
                <a:extLst>
                  <a:ext uri="{FF2B5EF4-FFF2-40B4-BE49-F238E27FC236}">
                    <a16:creationId xmlns:a16="http://schemas.microsoft.com/office/drawing/2014/main" id="{05E19D8A-BF0D-D511-AED1-1FEAA2FA17C7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8072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145E7D7F-B213-806E-449D-2CBDDBBB914C}"/>
                </a:ext>
              </a:extLst>
            </p:cNvPr>
            <p:cNvGrpSpPr/>
            <p:nvPr/>
          </p:nvGrpSpPr>
          <p:grpSpPr>
            <a:xfrm>
              <a:off x="7459618" y="1711458"/>
              <a:ext cx="2085357" cy="356693"/>
              <a:chOff x="508257" y="3350779"/>
              <a:chExt cx="2085357" cy="356693"/>
            </a:xfrm>
          </p:grpSpPr>
          <p:sp>
            <p:nvSpPr>
              <p:cNvPr id="247" name="Google Shape;27;p1">
                <a:extLst>
                  <a:ext uri="{FF2B5EF4-FFF2-40B4-BE49-F238E27FC236}">
                    <a16:creationId xmlns:a16="http://schemas.microsoft.com/office/drawing/2014/main" id="{0D4BAE94-967A-39DD-8C4B-BD5F556AB32E}"/>
                  </a:ext>
                </a:extLst>
              </p:cNvPr>
              <p:cNvSpPr txBox="1"/>
              <p:nvPr/>
            </p:nvSpPr>
            <p:spPr>
              <a:xfrm>
                <a:off x="777281" y="3350779"/>
                <a:ext cx="1816333" cy="35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毎月第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３もしくは第４日曜日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 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11:00-13:00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48" name="Google Shape;101;p1">
                <a:extLst>
                  <a:ext uri="{FF2B5EF4-FFF2-40B4-BE49-F238E27FC236}">
                    <a16:creationId xmlns:a16="http://schemas.microsoft.com/office/drawing/2014/main" id="{E1F4FD22-4BF3-49D6-3346-6F0D4FBBCA34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68384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E40FE715-2E56-3CB2-7436-AD9533E21D57}"/>
                </a:ext>
              </a:extLst>
            </p:cNvPr>
            <p:cNvGrpSpPr/>
            <p:nvPr/>
          </p:nvGrpSpPr>
          <p:grpSpPr>
            <a:xfrm>
              <a:off x="7456855" y="1408757"/>
              <a:ext cx="2119681" cy="370662"/>
              <a:chOff x="505494" y="3048078"/>
              <a:chExt cx="2119681" cy="370662"/>
            </a:xfrm>
          </p:grpSpPr>
          <p:sp>
            <p:nvSpPr>
              <p:cNvPr id="250" name="Google Shape;26;p1">
                <a:extLst>
                  <a:ext uri="{FF2B5EF4-FFF2-40B4-BE49-F238E27FC236}">
                    <a16:creationId xmlns:a16="http://schemas.microsoft.com/office/drawing/2014/main" id="{AC8060C6-9E3A-88A5-0329-A81FFB9C6376}"/>
                  </a:ext>
                </a:extLst>
              </p:cNvPr>
              <p:cNvSpPr txBox="1"/>
              <p:nvPr/>
            </p:nvSpPr>
            <p:spPr>
              <a:xfrm>
                <a:off x="765558" y="3048078"/>
                <a:ext cx="1859617" cy="37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蜂屋</a:t>
                </a: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交流センタ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ー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蜂屋町上蜂屋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3637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251" name="Google Shape;102;p1">
                <a:extLst>
                  <a:ext uri="{FF2B5EF4-FFF2-40B4-BE49-F238E27FC236}">
                    <a16:creationId xmlns:a16="http://schemas.microsoft.com/office/drawing/2014/main" id="{FE8DA114-AC9F-D9ED-A1AE-DA1717976624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70165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A1FAFCE6-49A6-EA2C-8A23-6014253680A6}"/>
                </a:ext>
              </a:extLst>
            </p:cNvPr>
            <p:cNvGrpSpPr/>
            <p:nvPr/>
          </p:nvGrpSpPr>
          <p:grpSpPr>
            <a:xfrm>
              <a:off x="7461531" y="1988475"/>
              <a:ext cx="2167972" cy="276907"/>
              <a:chOff x="510170" y="3627796"/>
              <a:chExt cx="2167972" cy="276907"/>
            </a:xfrm>
          </p:grpSpPr>
          <p:pic>
            <p:nvPicPr>
              <p:cNvPr id="253" name="Google Shape;100;p1">
                <a:extLst>
                  <a:ext uri="{FF2B5EF4-FFF2-40B4-BE49-F238E27FC236}">
                    <a16:creationId xmlns:a16="http://schemas.microsoft.com/office/drawing/2014/main" id="{4598DEAF-2844-1EAC-A3FC-F2EF9703E8AE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62779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Google Shape;160;p2">
                <a:extLst>
                  <a:ext uri="{FF2B5EF4-FFF2-40B4-BE49-F238E27FC236}">
                    <a16:creationId xmlns:a16="http://schemas.microsoft.com/office/drawing/2014/main" id="{A30327A2-078C-B7BD-A388-597661CCB68D}"/>
                  </a:ext>
                </a:extLst>
              </p:cNvPr>
              <p:cNvSpPr txBox="1"/>
              <p:nvPr/>
            </p:nvSpPr>
            <p:spPr>
              <a:xfrm>
                <a:off x="772110" y="3663869"/>
                <a:ext cx="1906032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 err="1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：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200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　こども：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100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sp>
          <p:nvSpPr>
            <p:cNvPr id="14" name="Google Shape;61;p1">
              <a:extLst>
                <a:ext uri="{FF2B5EF4-FFF2-40B4-BE49-F238E27FC236}">
                  <a16:creationId xmlns:a16="http://schemas.microsoft.com/office/drawing/2014/main" id="{20D01629-A9ED-C66D-CF50-7D8EBA6E88BA}"/>
                </a:ext>
              </a:extLst>
            </p:cNvPr>
            <p:cNvSpPr txBox="1"/>
            <p:nvPr/>
          </p:nvSpPr>
          <p:spPr>
            <a:xfrm>
              <a:off x="7456855" y="1096923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はちっこ</a:t>
              </a:r>
              <a:r>
                <a:rPr lang="en-US" sz="1265" dirty="0" err="1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食堂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24" name="Google Shape;60;p1">
              <a:extLst>
                <a:ext uri="{FF2B5EF4-FFF2-40B4-BE49-F238E27FC236}">
                  <a16:creationId xmlns:a16="http://schemas.microsoft.com/office/drawing/2014/main" id="{54BE0427-0FBA-1721-CED0-C399997CBD64}"/>
                </a:ext>
              </a:extLst>
            </p:cNvPr>
            <p:cNvSpPr txBox="1"/>
            <p:nvPr/>
          </p:nvSpPr>
          <p:spPr>
            <a:xfrm>
              <a:off x="6976320" y="1047035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ja-JP" altLang="en-US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６</a:t>
              </a:r>
              <a:endParaRPr sz="1475" dirty="0"/>
            </a:p>
          </p:txBody>
        </p:sp>
        <p:pic>
          <p:nvPicPr>
            <p:cNvPr id="306" name="図 305">
              <a:extLst>
                <a:ext uri="{FF2B5EF4-FFF2-40B4-BE49-F238E27FC236}">
                  <a16:creationId xmlns:a16="http://schemas.microsoft.com/office/drawing/2014/main" id="{E22185FF-1D6C-5E61-68D0-5D4D0B600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735736" y="1994651"/>
              <a:ext cx="520080" cy="520080"/>
            </a:xfrm>
            <a:prstGeom prst="rect">
              <a:avLst/>
            </a:prstGeom>
          </p:spPr>
        </p:pic>
      </p:grp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C5FDA64D-55BE-597F-AFD7-293F7FCC4A14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480896" y="2051196"/>
            <a:ext cx="223646" cy="3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2;p1">
            <a:extLst>
              <a:ext uri="{FF2B5EF4-FFF2-40B4-BE49-F238E27FC236}">
                <a16:creationId xmlns:a16="http://schemas.microsoft.com/office/drawing/2014/main" id="{71C5A7DC-2C43-435A-F323-86ABA6434061}"/>
              </a:ext>
            </a:extLst>
          </p:cNvPr>
          <p:cNvSpPr txBox="1"/>
          <p:nvPr/>
        </p:nvSpPr>
        <p:spPr>
          <a:xfrm>
            <a:off x="5383318" y="2028963"/>
            <a:ext cx="405309" cy="25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000"/>
            </a:pPr>
            <a:r>
              <a:rPr lang="en-US" altLang="ja-JP" sz="1054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75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C1B8CC4-5522-33ED-B5AD-F4B0F0CF6310}"/>
              </a:ext>
            </a:extLst>
          </p:cNvPr>
          <p:cNvGrpSpPr/>
          <p:nvPr/>
        </p:nvGrpSpPr>
        <p:grpSpPr>
          <a:xfrm>
            <a:off x="4687714" y="3328190"/>
            <a:ext cx="370137" cy="382771"/>
            <a:chOff x="4687714" y="3314304"/>
            <a:chExt cx="372745" cy="396657"/>
          </a:xfrm>
        </p:grpSpPr>
        <p:pic>
          <p:nvPicPr>
            <p:cNvPr id="10" name="Google Shape;91;p1">
              <a:extLst>
                <a:ext uri="{FF2B5EF4-FFF2-40B4-BE49-F238E27FC236}">
                  <a16:creationId xmlns:a16="http://schemas.microsoft.com/office/drawing/2014/main" id="{98CB7C7B-661C-56BC-188F-8968A1C04A1A}"/>
                </a:ext>
              </a:extLst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774003" y="3335805"/>
              <a:ext cx="205677" cy="375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92;p1">
              <a:extLst>
                <a:ext uri="{FF2B5EF4-FFF2-40B4-BE49-F238E27FC236}">
                  <a16:creationId xmlns:a16="http://schemas.microsoft.com/office/drawing/2014/main" id="{1225E586-A8E2-8AD2-EBB6-4D7D147121D7}"/>
                </a:ext>
              </a:extLst>
            </p:cNvPr>
            <p:cNvSpPr txBox="1"/>
            <p:nvPr/>
          </p:nvSpPr>
          <p:spPr>
            <a:xfrm>
              <a:off x="4687714" y="3314304"/>
              <a:ext cx="372745" cy="259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000"/>
              </a:pPr>
              <a:r>
                <a:rPr lang="en-US" altLang="ja-JP" sz="1054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475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C6BDFCC-CA09-F084-3F1E-DB971DE86798}"/>
              </a:ext>
            </a:extLst>
          </p:cNvPr>
          <p:cNvGrpSpPr/>
          <p:nvPr/>
        </p:nvGrpSpPr>
        <p:grpSpPr>
          <a:xfrm>
            <a:off x="4871478" y="3240383"/>
            <a:ext cx="372745" cy="372743"/>
            <a:chOff x="5052701" y="3195523"/>
            <a:chExt cx="405309" cy="394976"/>
          </a:xfrm>
        </p:grpSpPr>
        <p:pic>
          <p:nvPicPr>
            <p:cNvPr id="13" name="Google Shape;91;p1">
              <a:extLst>
                <a:ext uri="{FF2B5EF4-FFF2-40B4-BE49-F238E27FC236}">
                  <a16:creationId xmlns:a16="http://schemas.microsoft.com/office/drawing/2014/main" id="{8C4D7457-6D33-CDDE-2095-2EFA0E9F8C2B}"/>
                </a:ext>
              </a:extLst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5138990" y="3217756"/>
              <a:ext cx="223646" cy="372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92;p1">
              <a:extLst>
                <a:ext uri="{FF2B5EF4-FFF2-40B4-BE49-F238E27FC236}">
                  <a16:creationId xmlns:a16="http://schemas.microsoft.com/office/drawing/2014/main" id="{2EE4B29E-BAB6-6C51-05E0-8E82967D493F}"/>
                </a:ext>
              </a:extLst>
            </p:cNvPr>
            <p:cNvSpPr txBox="1"/>
            <p:nvPr/>
          </p:nvSpPr>
          <p:spPr>
            <a:xfrm>
              <a:off x="5052701" y="3195523"/>
              <a:ext cx="405309" cy="259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000"/>
              </a:pPr>
              <a:r>
                <a:rPr lang="en-US" altLang="ja-JP" sz="1054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475" dirty="0"/>
            </a:p>
          </p:txBody>
        </p:sp>
      </p:grpSp>
      <p:grpSp>
        <p:nvGrpSpPr>
          <p:cNvPr id="317" name="グループ化 316">
            <a:extLst>
              <a:ext uri="{FF2B5EF4-FFF2-40B4-BE49-F238E27FC236}">
                <a16:creationId xmlns:a16="http://schemas.microsoft.com/office/drawing/2014/main" id="{6F6E707C-CF15-7E9A-2D38-E8B9F3D14787}"/>
              </a:ext>
            </a:extLst>
          </p:cNvPr>
          <p:cNvGrpSpPr/>
          <p:nvPr/>
        </p:nvGrpSpPr>
        <p:grpSpPr>
          <a:xfrm>
            <a:off x="6987923" y="5840282"/>
            <a:ext cx="3357518" cy="1570090"/>
            <a:chOff x="3519148" y="5905059"/>
            <a:chExt cx="3357518" cy="1570090"/>
          </a:xfrm>
        </p:grpSpPr>
        <p:grpSp>
          <p:nvGrpSpPr>
            <p:cNvPr id="318" name="グループ化 317">
              <a:extLst>
                <a:ext uri="{FF2B5EF4-FFF2-40B4-BE49-F238E27FC236}">
                  <a16:creationId xmlns:a16="http://schemas.microsoft.com/office/drawing/2014/main" id="{4CB92C9E-213D-F554-9614-04199006F55E}"/>
                </a:ext>
              </a:extLst>
            </p:cNvPr>
            <p:cNvGrpSpPr/>
            <p:nvPr/>
          </p:nvGrpSpPr>
          <p:grpSpPr>
            <a:xfrm>
              <a:off x="3552258" y="5905059"/>
              <a:ext cx="3324408" cy="1570090"/>
              <a:chOff x="90718" y="2982492"/>
              <a:chExt cx="3324408" cy="1570090"/>
            </a:xfrm>
          </p:grpSpPr>
          <p:sp>
            <p:nvSpPr>
              <p:cNvPr id="113" name="Google Shape;25;p1">
                <a:extLst>
                  <a:ext uri="{FF2B5EF4-FFF2-40B4-BE49-F238E27FC236}">
                    <a16:creationId xmlns:a16="http://schemas.microsoft.com/office/drawing/2014/main" id="{F046FBCA-873E-1BA9-FFC3-AFBAF81A4431}"/>
                  </a:ext>
                </a:extLst>
              </p:cNvPr>
              <p:cNvSpPr/>
              <p:nvPr/>
            </p:nvSpPr>
            <p:spPr>
              <a:xfrm>
                <a:off x="212804" y="3208055"/>
                <a:ext cx="3202322" cy="1344527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58;p1">
                <a:extLst>
                  <a:ext uri="{FF2B5EF4-FFF2-40B4-BE49-F238E27FC236}">
                    <a16:creationId xmlns:a16="http://schemas.microsoft.com/office/drawing/2014/main" id="{67D26884-2556-2DBE-4930-4825EC337C22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69900" y="3060167"/>
                <a:ext cx="2193244" cy="32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Google Shape;80;p1">
                <a:extLst>
                  <a:ext uri="{FF2B5EF4-FFF2-40B4-BE49-F238E27FC236}">
                    <a16:creationId xmlns:a16="http://schemas.microsoft.com/office/drawing/2014/main" id="{D6B4DB7F-A8F2-2F33-1DBE-0DDDC6B0796D}"/>
                  </a:ext>
                </a:extLst>
              </p:cNvPr>
              <p:cNvSpPr/>
              <p:nvPr/>
            </p:nvSpPr>
            <p:spPr>
              <a:xfrm>
                <a:off x="90718" y="2982492"/>
                <a:ext cx="452645" cy="451114"/>
              </a:xfrm>
              <a:prstGeom prst="ellipse">
                <a:avLst/>
              </a:prstGeom>
              <a:solidFill>
                <a:srgbClr val="F16345"/>
              </a:solidFill>
              <a:ln>
                <a:noFill/>
              </a:ln>
            </p:spPr>
            <p:txBody>
              <a:bodyPr spcFirstLastPara="1" wrap="square" lIns="96348" tIns="48161" rIns="96348" bIns="48161" anchor="ctr" anchorCtr="0">
                <a:noAutofit/>
              </a:bodyPr>
              <a:lstStyle/>
              <a:p>
                <a:pPr algn="ctr">
                  <a:buSzPts val="1800"/>
                </a:pPr>
                <a:endParaRPr sz="189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グループ化 318">
              <a:extLst>
                <a:ext uri="{FF2B5EF4-FFF2-40B4-BE49-F238E27FC236}">
                  <a16:creationId xmlns:a16="http://schemas.microsoft.com/office/drawing/2014/main" id="{2331D546-5A75-A590-CD92-08C01B7B1B72}"/>
                </a:ext>
              </a:extLst>
            </p:cNvPr>
            <p:cNvGrpSpPr/>
            <p:nvPr/>
          </p:nvGrpSpPr>
          <p:grpSpPr>
            <a:xfrm>
              <a:off x="4029492" y="7140438"/>
              <a:ext cx="2128968" cy="276907"/>
              <a:chOff x="406549" y="4880721"/>
              <a:chExt cx="2128968" cy="276907"/>
            </a:xfrm>
          </p:grpSpPr>
          <p:sp>
            <p:nvSpPr>
              <p:cNvPr id="111" name="Google Shape;29;p1">
                <a:extLst>
                  <a:ext uri="{FF2B5EF4-FFF2-40B4-BE49-F238E27FC236}">
                    <a16:creationId xmlns:a16="http://schemas.microsoft.com/office/drawing/2014/main" id="{D497BBAC-060F-8370-A6C8-E39BC2856E86}"/>
                  </a:ext>
                </a:extLst>
              </p:cNvPr>
              <p:cNvSpPr txBox="1"/>
              <p:nvPr/>
            </p:nvSpPr>
            <p:spPr>
              <a:xfrm>
                <a:off x="685369" y="4894451"/>
                <a:ext cx="1850148" cy="235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altLang="ja-JP" sz="90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090-5853-1364</a:t>
                </a:r>
                <a:endParaRPr sz="900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112" name="Google Shape;99;p1">
                <a:extLst>
                  <a:ext uri="{FF2B5EF4-FFF2-40B4-BE49-F238E27FC236}">
                    <a16:creationId xmlns:a16="http://schemas.microsoft.com/office/drawing/2014/main" id="{EE4310B7-D5A1-E52B-7E20-55BAD6B38153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06549" y="4880721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D67BBB8F-5735-9E5B-0625-F327B84847C1}"/>
                </a:ext>
              </a:extLst>
            </p:cNvPr>
            <p:cNvGrpSpPr/>
            <p:nvPr/>
          </p:nvGrpSpPr>
          <p:grpSpPr>
            <a:xfrm>
              <a:off x="4027587" y="6623324"/>
              <a:ext cx="2462266" cy="276907"/>
              <a:chOff x="508257" y="3368384"/>
              <a:chExt cx="2462266" cy="276907"/>
            </a:xfrm>
          </p:grpSpPr>
          <p:sp>
            <p:nvSpPr>
              <p:cNvPr id="109" name="Google Shape;27;p1">
                <a:extLst>
                  <a:ext uri="{FF2B5EF4-FFF2-40B4-BE49-F238E27FC236}">
                    <a16:creationId xmlns:a16="http://schemas.microsoft.com/office/drawing/2014/main" id="{A030F994-93EA-B53B-E9F5-BFD7269E210C}"/>
                  </a:ext>
                </a:extLst>
              </p:cNvPr>
              <p:cNvSpPr txBox="1"/>
              <p:nvPr/>
            </p:nvSpPr>
            <p:spPr>
              <a:xfrm>
                <a:off x="777280" y="3405022"/>
                <a:ext cx="2193243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か月に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回、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第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4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金曜日 1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8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0-1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8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3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</a:t>
                </a:r>
              </a:p>
            </p:txBody>
          </p:sp>
          <p:pic>
            <p:nvPicPr>
              <p:cNvPr id="110" name="Google Shape;101;p1">
                <a:extLst>
                  <a:ext uri="{FF2B5EF4-FFF2-40B4-BE49-F238E27FC236}">
                    <a16:creationId xmlns:a16="http://schemas.microsoft.com/office/drawing/2014/main" id="{633ECBE1-A220-B420-BF07-C8330B91596B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8257" y="3368384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C17D649D-5ADF-4818-0DB1-90D47B5BF94A}"/>
                </a:ext>
              </a:extLst>
            </p:cNvPr>
            <p:cNvGrpSpPr/>
            <p:nvPr/>
          </p:nvGrpSpPr>
          <p:grpSpPr>
            <a:xfrm>
              <a:off x="4024824" y="6303018"/>
              <a:ext cx="2119681" cy="370662"/>
              <a:chOff x="505494" y="3048078"/>
              <a:chExt cx="2119681" cy="370662"/>
            </a:xfrm>
          </p:grpSpPr>
          <p:sp>
            <p:nvSpPr>
              <p:cNvPr id="107" name="Google Shape;26;p1">
                <a:extLst>
                  <a:ext uri="{FF2B5EF4-FFF2-40B4-BE49-F238E27FC236}">
                    <a16:creationId xmlns:a16="http://schemas.microsoft.com/office/drawing/2014/main" id="{82630365-7DAF-A3DE-1B3A-4B5DFE611460}"/>
                  </a:ext>
                </a:extLst>
              </p:cNvPr>
              <p:cNvSpPr txBox="1"/>
              <p:nvPr/>
            </p:nvSpPr>
            <p:spPr>
              <a:xfrm>
                <a:off x="765558" y="3048078"/>
                <a:ext cx="1859617" cy="37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あじさい交流エリア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(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田島町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2-2-38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)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  <p:pic>
            <p:nvPicPr>
              <p:cNvPr id="108" name="Google Shape;102;p1">
                <a:extLst>
                  <a:ext uri="{FF2B5EF4-FFF2-40B4-BE49-F238E27FC236}">
                    <a16:creationId xmlns:a16="http://schemas.microsoft.com/office/drawing/2014/main" id="{73D2203B-BA78-EA0A-2EF8-8C27CCEBA494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05494" y="3070165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8FAD3348-E086-8E8A-ABCC-4D7949DB2CC7}"/>
                </a:ext>
              </a:extLst>
            </p:cNvPr>
            <p:cNvGrpSpPr/>
            <p:nvPr/>
          </p:nvGrpSpPr>
          <p:grpSpPr>
            <a:xfrm>
              <a:off x="4029500" y="6882736"/>
              <a:ext cx="2551326" cy="276907"/>
              <a:chOff x="510170" y="3627796"/>
              <a:chExt cx="2551326" cy="276907"/>
            </a:xfrm>
          </p:grpSpPr>
          <p:pic>
            <p:nvPicPr>
              <p:cNvPr id="105" name="Google Shape;100;p1">
                <a:extLst>
                  <a:ext uri="{FF2B5EF4-FFF2-40B4-BE49-F238E27FC236}">
                    <a16:creationId xmlns:a16="http://schemas.microsoft.com/office/drawing/2014/main" id="{1902B93D-62CE-AC6E-4C6E-8EEB00FC5A1E}"/>
                  </a:ext>
                </a:extLst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10170" y="3627796"/>
                <a:ext cx="276907" cy="27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60;p2">
                <a:extLst>
                  <a:ext uri="{FF2B5EF4-FFF2-40B4-BE49-F238E27FC236}">
                    <a16:creationId xmlns:a16="http://schemas.microsoft.com/office/drawing/2014/main" id="{B0DA8E33-BD55-D33C-9CBD-FBE4C5FE2849}"/>
                  </a:ext>
                </a:extLst>
              </p:cNvPr>
              <p:cNvSpPr txBox="1"/>
              <p:nvPr/>
            </p:nvSpPr>
            <p:spPr>
              <a:xfrm>
                <a:off x="772110" y="3663869"/>
                <a:ext cx="2289386" cy="226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6348" tIns="48161" rIns="96348" bIns="48161" anchor="t" anchorCtr="0">
                <a:spAutoFit/>
              </a:bodyPr>
              <a:lstStyle/>
              <a:p>
                <a:pPr>
                  <a:buSzPts val="800"/>
                </a:pP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おとな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:200</a:t>
                </a:r>
                <a:r>
                  <a:rPr lang="ja-JP" alt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円　こ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ども:</a:t>
                </a:r>
                <a:r>
                  <a:rPr lang="en-US" altLang="ja-JP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1</a:t>
                </a:r>
                <a:r>
                  <a:rPr lang="en-US" sz="843" dirty="0">
                    <a:solidFill>
                      <a:schemeClr val="dk1"/>
                    </a:solidFill>
                    <a:latin typeface="AR P丸ゴシック体M" panose="020B0600010101010101" pitchFamily="50" charset="-128"/>
                    <a:ea typeface="AR P丸ゴシック体M" panose="020B0600010101010101" pitchFamily="50" charset="-128"/>
                  </a:rPr>
                  <a:t>00円</a:t>
                </a:r>
                <a:endParaRPr sz="843" dirty="0">
                  <a:solidFill>
                    <a:schemeClr val="dk1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endParaRPr>
              </a:p>
            </p:txBody>
          </p:sp>
        </p:grpSp>
        <p:sp>
          <p:nvSpPr>
            <p:cNvPr id="103" name="Google Shape;61;p1">
              <a:extLst>
                <a:ext uri="{FF2B5EF4-FFF2-40B4-BE49-F238E27FC236}">
                  <a16:creationId xmlns:a16="http://schemas.microsoft.com/office/drawing/2014/main" id="{16598138-86A1-E5DB-B1D5-E2199525352A}"/>
                </a:ext>
              </a:extLst>
            </p:cNvPr>
            <p:cNvSpPr txBox="1"/>
            <p:nvPr/>
          </p:nvSpPr>
          <p:spPr>
            <a:xfrm>
              <a:off x="4061999" y="6011489"/>
              <a:ext cx="1514061" cy="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>
                <a:buSzPts val="1200"/>
              </a:pPr>
              <a:r>
                <a:rPr lang="ja-JP" altLang="en-US" sz="1265" dirty="0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こびっこ</a:t>
              </a:r>
              <a:r>
                <a:rPr lang="en-US" sz="1265" dirty="0" err="1">
                  <a:solidFill>
                    <a:srgbClr val="3A3838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食堂</a:t>
              </a:r>
              <a:endParaRPr sz="1265" dirty="0">
                <a:solidFill>
                  <a:srgbClr val="3A383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4" name="Google Shape;60;p1">
              <a:extLst>
                <a:ext uri="{FF2B5EF4-FFF2-40B4-BE49-F238E27FC236}">
                  <a16:creationId xmlns:a16="http://schemas.microsoft.com/office/drawing/2014/main" id="{37707471-03C6-4E15-D3F4-626669B83A75}"/>
                </a:ext>
              </a:extLst>
            </p:cNvPr>
            <p:cNvSpPr txBox="1"/>
            <p:nvPr/>
          </p:nvSpPr>
          <p:spPr>
            <a:xfrm>
              <a:off x="3519148" y="5938632"/>
              <a:ext cx="513118" cy="37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48" tIns="48161" rIns="96348" bIns="48161" anchor="t" anchorCtr="0">
              <a:spAutoFit/>
            </a:bodyPr>
            <a:lstStyle/>
            <a:p>
              <a:pPr algn="ctr">
                <a:buSzPts val="1700"/>
              </a:pPr>
              <a:r>
                <a:rPr lang="en-US" altLang="ja-JP" sz="1791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10</a:t>
              </a:r>
              <a:endParaRPr sz="1475" dirty="0"/>
            </a:p>
          </p:txBody>
        </p:sp>
      </p:grpSp>
      <p:pic>
        <p:nvPicPr>
          <p:cNvPr id="123" name="Google Shape;123;p1">
            <a:extLst>
              <a:ext uri="{FF2B5EF4-FFF2-40B4-BE49-F238E27FC236}">
                <a16:creationId xmlns:a16="http://schemas.microsoft.com/office/drawing/2014/main" id="{C639FCC9-07FD-0ACE-2A07-D35A536AE19D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549345" y="6819551"/>
            <a:ext cx="683808" cy="5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91;p1">
            <a:extLst>
              <a:ext uri="{FF2B5EF4-FFF2-40B4-BE49-F238E27FC236}">
                <a16:creationId xmlns:a16="http://schemas.microsoft.com/office/drawing/2014/main" id="{6CE414B2-C0B3-7C6D-EEED-325A0EF27725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367626" y="3563224"/>
            <a:ext cx="223646" cy="3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92;p1">
            <a:extLst>
              <a:ext uri="{FF2B5EF4-FFF2-40B4-BE49-F238E27FC236}">
                <a16:creationId xmlns:a16="http://schemas.microsoft.com/office/drawing/2014/main" id="{FED7E17A-C060-26A0-4E0F-5577A2305001}"/>
              </a:ext>
            </a:extLst>
          </p:cNvPr>
          <p:cNvSpPr txBox="1"/>
          <p:nvPr/>
        </p:nvSpPr>
        <p:spPr>
          <a:xfrm>
            <a:off x="5270048" y="3540991"/>
            <a:ext cx="405309" cy="25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000"/>
            </a:pPr>
            <a:r>
              <a:rPr lang="en-US" altLang="ja-JP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200" dirty="0"/>
          </a:p>
        </p:txBody>
      </p:sp>
      <p:pic>
        <p:nvPicPr>
          <p:cNvPr id="33" name="Google Shape;91;p1">
            <a:extLst>
              <a:ext uri="{FF2B5EF4-FFF2-40B4-BE49-F238E27FC236}">
                <a16:creationId xmlns:a16="http://schemas.microsoft.com/office/drawing/2014/main" id="{2F681B6C-7155-0D68-419D-19CB787CB7F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340749" y="3261845"/>
            <a:ext cx="214973" cy="32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92;p1">
            <a:extLst>
              <a:ext uri="{FF2B5EF4-FFF2-40B4-BE49-F238E27FC236}">
                <a16:creationId xmlns:a16="http://schemas.microsoft.com/office/drawing/2014/main" id="{BAA3E912-DF71-2966-CF5A-48D71E19B363}"/>
              </a:ext>
            </a:extLst>
          </p:cNvPr>
          <p:cNvSpPr txBox="1"/>
          <p:nvPr/>
        </p:nvSpPr>
        <p:spPr>
          <a:xfrm>
            <a:off x="5245520" y="3234892"/>
            <a:ext cx="405309" cy="25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48" tIns="48161" rIns="96348" bIns="48161" anchor="t" anchorCtr="0">
            <a:spAutoFit/>
          </a:bodyPr>
          <a:lstStyle/>
          <a:p>
            <a:pPr algn="ctr">
              <a:buSzPts val="1000"/>
            </a:pPr>
            <a:r>
              <a:rPr lang="en-US" altLang="ja-JP" sz="1054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  <a:endParaRPr sz="1475" dirty="0"/>
          </a:p>
        </p:txBody>
      </p:sp>
    </p:spTree>
    <p:extLst>
      <p:ext uri="{BB962C8B-B14F-4D97-AF65-F5344CB8AC3E}">
        <p14:creationId xmlns:p14="http://schemas.microsoft.com/office/powerpoint/2010/main" val="160775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382</Words>
  <Application>Microsoft Office PowerPoint</Application>
  <PresentationFormat>ユーザー設定</PresentationFormat>
  <Paragraphs>99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Arial</vt:lpstr>
      <vt:lpstr>AR P丸ゴシック体M</vt:lpstr>
      <vt:lpstr>AR P丸ゴシック体E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相談８</cp:lastModifiedBy>
  <cp:revision>71</cp:revision>
  <cp:lastPrinted>2024-07-08T07:20:02Z</cp:lastPrinted>
  <dcterms:created xsi:type="dcterms:W3CDTF">2022-12-05T06:51:46Z</dcterms:created>
  <dcterms:modified xsi:type="dcterms:W3CDTF">2025-02-28T02:34:17Z</dcterms:modified>
</cp:coreProperties>
</file>